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65" r:id="rId2"/>
    <p:sldId id="266" r:id="rId3"/>
    <p:sldId id="267" r:id="rId4"/>
    <p:sldId id="314" r:id="rId5"/>
    <p:sldId id="268" r:id="rId6"/>
    <p:sldId id="269" r:id="rId7"/>
    <p:sldId id="270" r:id="rId8"/>
    <p:sldId id="271" r:id="rId9"/>
    <p:sldId id="272" r:id="rId10"/>
    <p:sldId id="273" r:id="rId11"/>
    <p:sldId id="274" r:id="rId12"/>
    <p:sldId id="275" r:id="rId13"/>
    <p:sldId id="276" r:id="rId14"/>
    <p:sldId id="278" r:id="rId15"/>
    <p:sldId id="279" r:id="rId16"/>
    <p:sldId id="280"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3" r:id="rId38"/>
    <p:sldId id="304" r:id="rId39"/>
    <p:sldId id="305" r:id="rId40"/>
    <p:sldId id="306" r:id="rId41"/>
    <p:sldId id="307" r:id="rId42"/>
    <p:sldId id="308" r:id="rId43"/>
    <p:sldId id="309" r:id="rId44"/>
    <p:sldId id="310" r:id="rId45"/>
    <p:sldId id="311" r:id="rId46"/>
    <p:sldId id="312" r:id="rId47"/>
    <p:sldId id="313" r:id="rId4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E8ECF4"/>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firstCol>
    <a:lastRow>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254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lastRow>
    <a:firstRow>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3485875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81000" y="685800"/>
            <a:ext cx="6096000"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HESAA Information Detailed:</a:t>
            </a:r>
          </a:p>
          <a:p>
            <a:r>
              <a:t>Financial aid session </a:t>
            </a:r>
          </a:p>
          <a:p>
            <a:r>
              <a:t>FAFSA Days</a:t>
            </a:r>
          </a:p>
          <a:p>
            <a:r>
              <a:t>Booklets: State and Federal Aid, Financial Aid Dictionary, Student Loan Guide, and Reach Higher the College Planning Booklet.</a:t>
            </a:r>
          </a:p>
          <a:p>
            <a:r>
              <a:t>Handouts:  Eight Steps to Apply, Financial Planning Chart, and program brochures are available for free.</a:t>
            </a:r>
          </a:p>
          <a:p>
            <a:endParaRPr/>
          </a:p>
          <a:p>
            <a:r>
              <a:t>REAL $ 101 Financial Literacy on-site Sessions</a:t>
            </a:r>
          </a:p>
          <a:p>
            <a:endParaRPr/>
          </a:p>
        </p:txBody>
      </p:sp>
    </p:spTree>
    <p:extLst>
      <p:ext uri="{BB962C8B-B14F-4D97-AF65-F5344CB8AC3E}">
        <p14:creationId xmlns:p14="http://schemas.microsoft.com/office/powerpoint/2010/main" val="70582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381000" y="685800"/>
            <a:ext cx="6096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96000"/>
              </a:lnSpc>
              <a:spcBef>
                <a:spcPts val="0"/>
              </a:spcBef>
              <a:defRPr sz="700"/>
            </a:pPr>
            <a:r>
              <a:t>Governor Christie signed Public Law 2012, Chapter 8 (PL 2012, c.8) into law on May 2, 2012 amending the NJ STARS and NJ STARS II Programs to make them more sustainable.</a:t>
            </a:r>
            <a:endParaRPr sz="300"/>
          </a:p>
          <a:p>
            <a:pPr lvl="1" indent="466618">
              <a:lnSpc>
                <a:spcPct val="96000"/>
              </a:lnSpc>
              <a:spcBef>
                <a:spcPts val="0"/>
              </a:spcBef>
              <a:defRPr sz="600"/>
            </a:pPr>
            <a:r>
              <a:t>Limits the amount of the NJ STARS scholarship to tuition only.  Budgetary footnote language has limited NJ STARS awards to tuition only since fall 2010 for new program participants.</a:t>
            </a:r>
            <a:endParaRPr sz="300"/>
          </a:p>
          <a:p>
            <a:pPr lvl="1" indent="466618">
              <a:lnSpc>
                <a:spcPct val="96000"/>
              </a:lnSpc>
              <a:spcBef>
                <a:spcPts val="0"/>
              </a:spcBef>
              <a:defRPr sz="600"/>
            </a:pPr>
            <a:r>
              <a:t>Eligibility requirements are unchanged.</a:t>
            </a:r>
            <a:endParaRPr sz="300"/>
          </a:p>
          <a:p>
            <a:pPr lvl="2" indent="933237">
              <a:lnSpc>
                <a:spcPct val="96000"/>
              </a:lnSpc>
              <a:spcBef>
                <a:spcPts val="0"/>
              </a:spcBef>
              <a:defRPr sz="500"/>
            </a:pPr>
            <a:r>
              <a:t>Must graduate in the top 15.0% of their high school graduating class.</a:t>
            </a:r>
            <a:endParaRPr sz="300"/>
          </a:p>
          <a:p>
            <a:pPr lvl="2" indent="933237">
              <a:lnSpc>
                <a:spcPct val="96000"/>
              </a:lnSpc>
              <a:spcBef>
                <a:spcPts val="0"/>
              </a:spcBef>
              <a:defRPr sz="500"/>
            </a:pPr>
            <a:r>
              <a:t>NJ STARS-eligible students must file a FAFSA and complete the State grant record within established State deadlines.</a:t>
            </a:r>
            <a:endParaRPr sz="300"/>
          </a:p>
          <a:p>
            <a:pPr lvl="2" indent="933237">
              <a:lnSpc>
                <a:spcPct val="96000"/>
              </a:lnSpc>
              <a:spcBef>
                <a:spcPts val="0"/>
              </a:spcBef>
              <a:defRPr sz="500"/>
            </a:pPr>
            <a:r>
              <a:t>Students may be eligible to receive NJ STARS awards for up to five semesters.  Funds are not available to cover summer payments. </a:t>
            </a:r>
            <a:endParaRPr sz="300"/>
          </a:p>
          <a:p>
            <a:pPr lvl="2" indent="933237">
              <a:lnSpc>
                <a:spcPct val="96000"/>
              </a:lnSpc>
              <a:spcBef>
                <a:spcPts val="0"/>
              </a:spcBef>
              <a:defRPr sz="500"/>
            </a:pPr>
            <a:r>
              <a:t>NJ STARS-eligible high school graduates may receive awards based on </a:t>
            </a:r>
            <a:r>
              <a:rPr b="1"/>
              <a:t>tuition only</a:t>
            </a:r>
            <a:r>
              <a:t>, after deducting any other federal  and/or State grants and scholarships.</a:t>
            </a:r>
            <a:endParaRPr sz="300"/>
          </a:p>
          <a:p>
            <a:pPr lvl="2" indent="933237">
              <a:lnSpc>
                <a:spcPct val="96000"/>
              </a:lnSpc>
              <a:spcBef>
                <a:spcPts val="0"/>
              </a:spcBef>
              <a:defRPr sz="1700"/>
            </a:pPr>
            <a:endParaRPr sz="300"/>
          </a:p>
          <a:p>
            <a:pPr>
              <a:lnSpc>
                <a:spcPct val="80000"/>
              </a:lnSpc>
              <a:spcBef>
                <a:spcPts val="204"/>
              </a:spcBef>
              <a:defRPr sz="700"/>
            </a:pPr>
            <a:r>
              <a:t>Students must attain a minimum cumulative grade point average (GPA) of 3.0 or higher at the start of the third semester of county college enrollment to remain eligible for NJ STARS.  Summer courses are included in determining the cumulative GPA.</a:t>
            </a:r>
            <a:br/>
            <a:endParaRPr sz="2300"/>
          </a:p>
          <a:p>
            <a:pPr>
              <a:lnSpc>
                <a:spcPct val="80000"/>
              </a:lnSpc>
              <a:spcBef>
                <a:spcPts val="204"/>
              </a:spcBef>
              <a:defRPr sz="700"/>
            </a:pPr>
            <a:r>
              <a:t> Students must maintain continuous full-time enrollment unless on a medical leave that is approved by the county college prior to the completion of the semester for which the leave is being granted.</a:t>
            </a:r>
            <a:endParaRPr sz="300"/>
          </a:p>
          <a:p>
            <a:pPr>
              <a:lnSpc>
                <a:spcPct val="80000"/>
              </a:lnSpc>
              <a:spcBef>
                <a:spcPts val="102"/>
              </a:spcBef>
              <a:defRPr sz="2300"/>
            </a:pPr>
            <a:endParaRPr sz="300"/>
          </a:p>
          <a:p>
            <a:pPr>
              <a:lnSpc>
                <a:spcPct val="80000"/>
              </a:lnSpc>
              <a:spcBef>
                <a:spcPts val="102"/>
              </a:spcBef>
              <a:defRPr sz="2700"/>
            </a:pPr>
            <a:endParaRPr sz="300"/>
          </a:p>
          <a:p>
            <a:pPr>
              <a:lnSpc>
                <a:spcPct val="80000"/>
              </a:lnSpc>
              <a:spcBef>
                <a:spcPts val="204"/>
              </a:spcBef>
              <a:defRPr sz="800"/>
            </a:pPr>
            <a:r>
              <a:t>NJSTARS II</a:t>
            </a:r>
            <a:endParaRPr sz="300"/>
          </a:p>
          <a:p>
            <a:pPr>
              <a:lnSpc>
                <a:spcPct val="80000"/>
              </a:lnSpc>
              <a:spcBef>
                <a:spcPts val="204"/>
              </a:spcBef>
              <a:defRPr sz="800"/>
            </a:pPr>
            <a:r>
              <a:t>Eligibility Requirements as follows:</a:t>
            </a:r>
            <a:endParaRPr sz="300"/>
          </a:p>
          <a:p>
            <a:pPr lvl="1" indent="466618">
              <a:lnSpc>
                <a:spcPct val="80000"/>
              </a:lnSpc>
              <a:spcBef>
                <a:spcPts val="204"/>
              </a:spcBef>
              <a:defRPr sz="600"/>
            </a:pPr>
            <a:r>
              <a:t>Earn an associate degree from their home New Jersey county college as an NJ STARS recipient.  Must graduate with a cumulative GPA of 3.25 or higher.</a:t>
            </a:r>
            <a:endParaRPr sz="300"/>
          </a:p>
          <a:p>
            <a:pPr lvl="1" indent="466618">
              <a:lnSpc>
                <a:spcPct val="80000"/>
              </a:lnSpc>
              <a:spcBef>
                <a:spcPts val="204"/>
              </a:spcBef>
              <a:defRPr sz="600"/>
            </a:pPr>
            <a:r>
              <a:t>Family income (taxable and untaxed income) must be less than $250,000 as derived by the FAFSA</a:t>
            </a:r>
            <a:endParaRPr sz="300"/>
          </a:p>
          <a:p>
            <a:pPr lvl="1" indent="466618">
              <a:lnSpc>
                <a:spcPct val="80000"/>
              </a:lnSpc>
              <a:spcBef>
                <a:spcPts val="204"/>
              </a:spcBef>
              <a:defRPr sz="600"/>
            </a:pPr>
            <a:r>
              <a:t>Meet all other program eligibility requirements, including admission into a baccalaureate program at a New Jersey four-year public  or private college or university that participates in the TAG program</a:t>
            </a:r>
            <a:endParaRPr sz="300"/>
          </a:p>
          <a:p>
            <a:pPr lvl="1" indent="466618">
              <a:lnSpc>
                <a:spcPct val="80000"/>
              </a:lnSpc>
              <a:spcBef>
                <a:spcPts val="204"/>
              </a:spcBef>
              <a:defRPr sz="600"/>
            </a:pPr>
            <a:r>
              <a:t>Complete a FAFSA and the State grant record within established State deadlines</a:t>
            </a:r>
            <a:endParaRPr sz="300"/>
          </a:p>
          <a:p>
            <a:pPr>
              <a:lnSpc>
                <a:spcPct val="80000"/>
              </a:lnSpc>
              <a:spcBef>
                <a:spcPts val="102"/>
              </a:spcBef>
              <a:defRPr sz="2300"/>
            </a:pPr>
            <a:endParaRPr sz="300"/>
          </a:p>
          <a:p>
            <a:pPr>
              <a:lnSpc>
                <a:spcPct val="80000"/>
              </a:lnSpc>
              <a:spcBef>
                <a:spcPts val="204"/>
              </a:spcBef>
              <a:defRPr sz="700"/>
            </a:pPr>
            <a:r>
              <a:t>NJ STARS II benefits for non-renewal students were changed by Bill PL 2012, c.8</a:t>
            </a:r>
            <a:endParaRPr sz="300"/>
          </a:p>
          <a:p>
            <a:pPr lvl="1" indent="466618">
              <a:lnSpc>
                <a:spcPct val="80000"/>
              </a:lnSpc>
              <a:spcBef>
                <a:spcPts val="204"/>
              </a:spcBef>
              <a:defRPr sz="600"/>
            </a:pPr>
            <a:r>
              <a:t>Non-renewal NJ STARS II students may receive up to </a:t>
            </a:r>
            <a:r>
              <a:rPr>
                <a:solidFill>
                  <a:srgbClr val="FF0000"/>
                </a:solidFill>
              </a:rPr>
              <a:t>$1,250 </a:t>
            </a:r>
            <a:r>
              <a:t>per semester, paid completely by the State, after all other sources of federal and State grants and scholarships are applied to tuition charges.</a:t>
            </a:r>
            <a:endParaRPr sz="300"/>
          </a:p>
          <a:p>
            <a:pPr lvl="1" indent="466618">
              <a:lnSpc>
                <a:spcPct val="80000"/>
              </a:lnSpc>
              <a:spcBef>
                <a:spcPts val="204"/>
              </a:spcBef>
              <a:defRPr sz="600"/>
            </a:pPr>
            <a:r>
              <a:t>Open to all four-year TAG-participating institutions-public or private</a:t>
            </a:r>
            <a:endParaRPr sz="300"/>
          </a:p>
          <a:p>
            <a:pPr>
              <a:lnSpc>
                <a:spcPct val="80000"/>
              </a:lnSpc>
              <a:spcBef>
                <a:spcPts val="204"/>
              </a:spcBef>
              <a:defRPr sz="700"/>
            </a:pPr>
            <a:br>
              <a:rPr sz="300"/>
            </a:br>
            <a:endParaRPr sz="2300"/>
          </a:p>
        </p:txBody>
      </p:sp>
    </p:spTree>
    <p:extLst>
      <p:ext uri="{BB962C8B-B14F-4D97-AF65-F5344CB8AC3E}">
        <p14:creationId xmlns:p14="http://schemas.microsoft.com/office/powerpoint/2010/main" val="40987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1194251" lvl="2" indent="-284345">
              <a:lnSpc>
                <a:spcPct val="120000"/>
              </a:lnSpc>
              <a:spcBef>
                <a:spcPts val="0"/>
              </a:spcBef>
              <a:buSzPct val="100000"/>
              <a:buFont typeface="Arial"/>
              <a:buChar char="•"/>
              <a:defRPr sz="1700"/>
            </a:pPr>
            <a:r>
              <a:rPr dirty="0"/>
              <a:t>Complete an NJ – GIVS application at njgrants.org</a:t>
            </a:r>
          </a:p>
          <a:p>
            <a:pPr marL="1194251" lvl="2" indent="-284345">
              <a:lnSpc>
                <a:spcPct val="120000"/>
              </a:lnSpc>
              <a:spcBef>
                <a:spcPts val="0"/>
              </a:spcBef>
              <a:buSzPct val="100000"/>
              <a:buFont typeface="Arial"/>
              <a:buChar char="•"/>
              <a:defRPr sz="1700"/>
            </a:pPr>
            <a:r>
              <a:rPr dirty="0"/>
              <a:t>Eligible certificate or degree program</a:t>
            </a:r>
          </a:p>
        </p:txBody>
      </p:sp>
    </p:spTree>
    <p:extLst>
      <p:ext uri="{BB962C8B-B14F-4D97-AF65-F5344CB8AC3E}">
        <p14:creationId xmlns:p14="http://schemas.microsoft.com/office/powerpoint/2010/main" val="236402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1194251" lvl="2" indent="-284345">
              <a:lnSpc>
                <a:spcPct val="120000"/>
              </a:lnSpc>
              <a:spcBef>
                <a:spcPts val="0"/>
              </a:spcBef>
              <a:buSzPct val="100000"/>
              <a:buFont typeface="Arial"/>
              <a:buChar char="•"/>
              <a:defRPr sz="1700"/>
            </a:pPr>
            <a:r>
              <a:rPr dirty="0"/>
              <a:t>Complete an NJ – GIVS application at njgrants.org</a:t>
            </a:r>
          </a:p>
          <a:p>
            <a:pPr marL="1194251" lvl="2" indent="-284345">
              <a:lnSpc>
                <a:spcPct val="120000"/>
              </a:lnSpc>
              <a:spcBef>
                <a:spcPts val="0"/>
              </a:spcBef>
              <a:buSzPct val="100000"/>
              <a:buFont typeface="Arial"/>
              <a:buChar char="•"/>
              <a:defRPr sz="1700"/>
            </a:pPr>
            <a:r>
              <a:rPr dirty="0"/>
              <a:t>Eligible certificate or degree program</a:t>
            </a:r>
          </a:p>
        </p:txBody>
      </p:sp>
    </p:spTree>
    <p:extLst>
      <p:ext uri="{BB962C8B-B14F-4D97-AF65-F5344CB8AC3E}">
        <p14:creationId xmlns:p14="http://schemas.microsoft.com/office/powerpoint/2010/main" val="381435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194251" lvl="2" indent="-284345">
              <a:lnSpc>
                <a:spcPct val="120000"/>
              </a:lnSpc>
              <a:spcBef>
                <a:spcPts val="0"/>
              </a:spcBef>
              <a:buSzPct val="100000"/>
              <a:buFont typeface="Arial"/>
              <a:buChar char="•"/>
              <a:defRPr sz="1700"/>
            </a:pPr>
            <a:r>
              <a:t>Complete an NJ – GIVS application at njgrants.org</a:t>
            </a:r>
          </a:p>
          <a:p>
            <a:pPr marL="1194251" lvl="2" indent="-284345">
              <a:lnSpc>
                <a:spcPct val="120000"/>
              </a:lnSpc>
              <a:spcBef>
                <a:spcPts val="0"/>
              </a:spcBef>
              <a:buSzPct val="100000"/>
              <a:buFont typeface="Arial"/>
              <a:buChar char="•"/>
              <a:defRPr sz="1700"/>
            </a:pPr>
            <a:r>
              <a:t>Eligible certificate or degree program</a:t>
            </a:r>
          </a:p>
        </p:txBody>
      </p:sp>
    </p:spTree>
    <p:extLst>
      <p:ext uri="{BB962C8B-B14F-4D97-AF65-F5344CB8AC3E}">
        <p14:creationId xmlns:p14="http://schemas.microsoft.com/office/powerpoint/2010/main" val="410620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a:p>
          <a:p>
            <a:r>
              <a:t>Graduate Stafford loans are now 6%</a:t>
            </a:r>
          </a:p>
        </p:txBody>
      </p:sp>
    </p:spTree>
    <p:extLst>
      <p:ext uri="{BB962C8B-B14F-4D97-AF65-F5344CB8AC3E}">
        <p14:creationId xmlns:p14="http://schemas.microsoft.com/office/powerpoint/2010/main" val="6070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marL="170607" indent="-170607">
              <a:buSzPct val="100000"/>
              <a:buFont typeface="Arial"/>
              <a:buChar char="•"/>
            </a:pPr>
            <a:r>
              <a:rPr dirty="0"/>
              <a:t>We also offer consolidation programs &amp; a </a:t>
            </a:r>
            <a:r>
              <a:rPr dirty="0" err="1"/>
              <a:t>ReFi</a:t>
            </a:r>
            <a:r>
              <a:rPr dirty="0"/>
              <a:t> program that </a:t>
            </a:r>
          </a:p>
          <a:p>
            <a:pPr marL="170607" indent="-170607">
              <a:buSzPct val="100000"/>
              <a:buFont typeface="Arial"/>
              <a:buChar char="•"/>
            </a:pPr>
            <a:r>
              <a:rPr dirty="0"/>
              <a:t>Consolidation extends the repayment term to 25 – 30 depending on loan balance and takes the weighted average of the loans minus a tiny percentage</a:t>
            </a:r>
          </a:p>
          <a:p>
            <a:pPr marL="170607" indent="-170607">
              <a:buSzPct val="100000"/>
              <a:buFont typeface="Arial"/>
              <a:buChar char="•"/>
            </a:pPr>
            <a:r>
              <a:rPr dirty="0"/>
              <a:t>The </a:t>
            </a:r>
            <a:r>
              <a:rPr dirty="0" err="1"/>
              <a:t>ReFi</a:t>
            </a:r>
            <a:r>
              <a:rPr dirty="0"/>
              <a:t> program is a 10 year repayment term and is based on income, credit score and debt to income ratio (depending on credit score the APR will range from 4.90% to 6.90%</a:t>
            </a:r>
          </a:p>
          <a:p>
            <a:pPr marL="170607" indent="-170607">
              <a:buSzPct val="100000"/>
              <a:buFont typeface="Arial"/>
              <a:buChar char="•"/>
            </a:pPr>
            <a:r>
              <a:rPr dirty="0"/>
              <a:t>HESAA also now has a Repayment Assistance Program (RAP), which is designed to provide payment relief when all parties of the loan are facing financial hardship</a:t>
            </a:r>
          </a:p>
          <a:p>
            <a:pPr marL="170607" indent="-170607">
              <a:buSzPct val="100000"/>
              <a:buFont typeface="Arial"/>
              <a:buChar char="•"/>
            </a:pPr>
            <a:r>
              <a:rPr dirty="0"/>
              <a:t>During the RAP period, a payment on eligible NJCLASS loan shall be reduced to 10% </a:t>
            </a:r>
            <a:r>
              <a:rPr dirty="0" err="1"/>
              <a:t>fo</a:t>
            </a:r>
            <a:r>
              <a:rPr dirty="0"/>
              <a:t> the total of the household income of all of the parties to the loan that exceeds 150&amp; of the federal poverty guidelines for their family size, with a minimum monthly payment of $5 per eligible loan</a:t>
            </a:r>
          </a:p>
          <a:p>
            <a:pPr marL="170607" indent="-170607">
              <a:buSzPct val="100000"/>
              <a:buFont typeface="Arial"/>
              <a:buChar char="•"/>
            </a:pPr>
            <a:r>
              <a:rPr dirty="0"/>
              <a:t>Interest that accrues during RAP will be paid by HESAA</a:t>
            </a:r>
          </a:p>
          <a:p>
            <a:pPr marL="170607" indent="-170607">
              <a:buSzPct val="100000"/>
              <a:buFont typeface="Arial"/>
              <a:buChar char="•"/>
            </a:pPr>
            <a:r>
              <a:rPr dirty="0"/>
              <a:t>RAP is available for NJCLASS loans with applications that were received on or after June 1, 2017 or are to be used for an academic term that begins on or after August 1, 2017</a:t>
            </a:r>
          </a:p>
          <a:p>
            <a:pPr marL="170607" indent="-170607">
              <a:buSzPct val="100000"/>
              <a:buFont typeface="Arial"/>
              <a:buChar char="•"/>
            </a:pPr>
            <a:r>
              <a:rPr dirty="0"/>
              <a:t>HESAA now also discharges the loan obligation for all parties to a NJCLASS loan in the event of death or total and permanent disability of the student beneficiary</a:t>
            </a:r>
          </a:p>
        </p:txBody>
      </p:sp>
    </p:spTree>
    <p:extLst>
      <p:ext uri="{BB962C8B-B14F-4D97-AF65-F5344CB8AC3E}">
        <p14:creationId xmlns:p14="http://schemas.microsoft.com/office/powerpoint/2010/main" val="353705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Jules / Sharon – please add screen shot for alt app</a:t>
            </a:r>
          </a:p>
        </p:txBody>
      </p:sp>
    </p:spTree>
    <p:extLst>
      <p:ext uri="{BB962C8B-B14F-4D97-AF65-F5344CB8AC3E}">
        <p14:creationId xmlns:p14="http://schemas.microsoft.com/office/powerpoint/2010/main" val="137988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buSzPct val="100000"/>
              <a:buFont typeface="Arial"/>
              <a:buChar char="•"/>
            </a:pPr>
            <a:r>
              <a:rPr dirty="0"/>
              <a:t>Check out http://student.collegeboard.org/profile for a list of institutions that require CSS profile</a:t>
            </a:r>
          </a:p>
          <a:p>
            <a:pPr>
              <a:buSzPct val="100000"/>
              <a:buFont typeface="Arial"/>
              <a:buChar char="•"/>
            </a:pPr>
            <a:endParaRPr dirty="0"/>
          </a:p>
          <a:p>
            <a:pPr>
              <a:buSzPct val="100000"/>
              <a:buFont typeface="Arial"/>
              <a:buChar char="•"/>
            </a:pPr>
            <a:r>
              <a:rPr dirty="0"/>
              <a:t>CSS profile uses institutional methodology formula whereas FAFSA uses federal methodology</a:t>
            </a:r>
          </a:p>
          <a:p>
            <a:pPr>
              <a:buSzPct val="100000"/>
              <a:buFont typeface="Arial"/>
              <a:buChar char="•"/>
            </a:pPr>
            <a:endParaRPr dirty="0"/>
          </a:p>
          <a:p>
            <a:pPr>
              <a:buSzPct val="100000"/>
              <a:buFont typeface="Arial"/>
              <a:buChar char="•"/>
            </a:pPr>
            <a:r>
              <a:rPr dirty="0"/>
              <a:t>The CSS profile is a fee based application. The cost for filing the CSS PROFILE is $25 for the first college, and there is an $16 processing fee for each additional college. This is not the FAFSA.  The FAFSA is free.</a:t>
            </a:r>
          </a:p>
          <a:p>
            <a:pPr>
              <a:buSzPct val="100000"/>
              <a:buFont typeface="Arial"/>
              <a:buChar char="•"/>
            </a:pPr>
            <a:endParaRPr dirty="0"/>
          </a:p>
          <a:p>
            <a:pPr>
              <a:buSzPct val="100000"/>
              <a:buFont typeface="Arial"/>
              <a:buChar char="•"/>
            </a:pPr>
            <a:r>
              <a:rPr dirty="0"/>
              <a:t>Can take 45 minutes to 2 hours to complete</a:t>
            </a:r>
          </a:p>
          <a:p>
            <a:pPr>
              <a:buSzPct val="100000"/>
              <a:buFont typeface="Arial"/>
              <a:buChar char="•"/>
            </a:pPr>
            <a:endParaRPr dirty="0"/>
          </a:p>
          <a:p>
            <a:pPr>
              <a:buSzPct val="100000"/>
              <a:buFont typeface="Arial"/>
              <a:buChar char="•"/>
            </a:pPr>
            <a:r>
              <a:rPr dirty="0"/>
              <a:t> Can leave some answers blank but an error will prompt if answer is required but most numeric questions at least require a zero</a:t>
            </a:r>
          </a:p>
          <a:p>
            <a:endParaRPr dirty="0"/>
          </a:p>
          <a:p>
            <a:endParaRPr dirty="0"/>
          </a:p>
          <a:p>
            <a:endParaRPr dirty="0"/>
          </a:p>
        </p:txBody>
      </p:sp>
    </p:spTree>
    <p:extLst>
      <p:ext uri="{BB962C8B-B14F-4D97-AF65-F5344CB8AC3E}">
        <p14:creationId xmlns:p14="http://schemas.microsoft.com/office/powerpoint/2010/main" val="36936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Links are correct</a:t>
            </a:r>
          </a:p>
        </p:txBody>
      </p:sp>
    </p:spTree>
    <p:extLst>
      <p:ext uri="{BB962C8B-B14F-4D97-AF65-F5344CB8AC3E}">
        <p14:creationId xmlns:p14="http://schemas.microsoft.com/office/powerpoint/2010/main" val="417384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You should use the IRS DRT at the time of filing the initial FAFSA.  Using this tool will automatically verify your information for federal</a:t>
            </a:r>
          </a:p>
        </p:txBody>
      </p:sp>
    </p:spTree>
    <p:extLst>
      <p:ext uri="{BB962C8B-B14F-4D97-AF65-F5344CB8AC3E}">
        <p14:creationId xmlns:p14="http://schemas.microsoft.com/office/powerpoint/2010/main" val="305499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r>
              <a:rPr dirty="0"/>
              <a:t>Gatekeepers of the financial aid funds.</a:t>
            </a:r>
          </a:p>
        </p:txBody>
      </p:sp>
    </p:spTree>
    <p:extLst>
      <p:ext uri="{BB962C8B-B14F-4D97-AF65-F5344CB8AC3E}">
        <p14:creationId xmlns:p14="http://schemas.microsoft.com/office/powerpoint/2010/main" val="313478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81000" y="685800"/>
            <a:ext cx="6096000" cy="342900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extLst>
      <p:ext uri="{BB962C8B-B14F-4D97-AF65-F5344CB8AC3E}">
        <p14:creationId xmlns:p14="http://schemas.microsoft.com/office/powerpoint/2010/main" val="55191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extLst>
      <p:ext uri="{BB962C8B-B14F-4D97-AF65-F5344CB8AC3E}">
        <p14:creationId xmlns:p14="http://schemas.microsoft.com/office/powerpoint/2010/main" val="141128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lvl1pPr marL="167163" indent="-167163">
              <a:buSzPct val="100000"/>
              <a:buFont typeface="Arial"/>
              <a:buChar char="•"/>
            </a:lvl1pPr>
          </a:lstStyle>
          <a:p>
            <a:r>
              <a:t>This </a:t>
            </a:r>
          </a:p>
        </p:txBody>
      </p:sp>
    </p:spTree>
    <p:extLst>
      <p:ext uri="{BB962C8B-B14F-4D97-AF65-F5344CB8AC3E}">
        <p14:creationId xmlns:p14="http://schemas.microsoft.com/office/powerpoint/2010/main" val="2652008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a:p>
          <a:p>
            <a:r>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a:p>
          <a:p>
            <a:pPr defTabSz="909905"/>
            <a:r>
              <a:t>The Selective Service System and the registration requirement for your men, preserves America’s ability to provide manpower in an emergency to the US armed forces Almost all men ages 18 to 25 must register.  For more information please visit 222.sss.gov</a:t>
            </a:r>
          </a:p>
        </p:txBody>
      </p:sp>
    </p:spTree>
    <p:extLst>
      <p:ext uri="{BB962C8B-B14F-4D97-AF65-F5344CB8AC3E}">
        <p14:creationId xmlns:p14="http://schemas.microsoft.com/office/powerpoint/2010/main" val="1066664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381000" y="685800"/>
            <a:ext cx="6096000" cy="3429000"/>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WHO IS THE PARENT</a:t>
            </a:r>
          </a:p>
          <a:p>
            <a:r>
              <a:t>If your parent was never married and does not live with your other legal parent, or if your parent is widowed or not remarried, answer the questions about that parent.</a:t>
            </a:r>
          </a:p>
          <a:p>
            <a:r>
              <a:t>• If your legal parents (biological and/or adoptive) are not married to each other and </a:t>
            </a:r>
            <a:r>
              <a:rPr b="1"/>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t>• If your widowed parent is remarried as of today, answer the questions about that parent and your stepparent.</a:t>
            </a:r>
          </a:p>
          <a:p>
            <a:endParaRPr/>
          </a:p>
        </p:txBody>
      </p:sp>
    </p:spTree>
    <p:extLst>
      <p:ext uri="{BB962C8B-B14F-4D97-AF65-F5344CB8AC3E}">
        <p14:creationId xmlns:p14="http://schemas.microsoft.com/office/powerpoint/2010/main" val="803659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381000" y="685800"/>
            <a:ext cx="6096000" cy="342900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Should be removed but NJ is still on the list for adtl questions.   </a:t>
            </a:r>
          </a:p>
        </p:txBody>
      </p:sp>
    </p:spTree>
    <p:extLst>
      <p:ext uri="{BB962C8B-B14F-4D97-AF65-F5344CB8AC3E}">
        <p14:creationId xmlns:p14="http://schemas.microsoft.com/office/powerpoint/2010/main" val="1239112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extLst>
      <p:ext uri="{BB962C8B-B14F-4D97-AF65-F5344CB8AC3E}">
        <p14:creationId xmlns:p14="http://schemas.microsoft.com/office/powerpoint/2010/main" val="156638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extLst>
      <p:ext uri="{BB962C8B-B14F-4D97-AF65-F5344CB8AC3E}">
        <p14:creationId xmlns:p14="http://schemas.microsoft.com/office/powerpoint/2010/main" val="2585244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extLst>
      <p:ext uri="{BB962C8B-B14F-4D97-AF65-F5344CB8AC3E}">
        <p14:creationId xmlns:p14="http://schemas.microsoft.com/office/powerpoint/2010/main" val="2537228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r>
              <a:t>Unexpected costs</a:t>
            </a:r>
          </a:p>
          <a:p>
            <a:r>
              <a:t>Remediation Classes: </a:t>
            </a:r>
            <a:r>
              <a:rPr>
                <a:solidFill>
                  <a:srgbClr val="660066"/>
                </a:solidFill>
              </a:rPr>
              <a:t>extra 1 – 2 semesters </a:t>
            </a:r>
          </a:p>
          <a:p>
            <a:r>
              <a:t>Change in major: </a:t>
            </a:r>
            <a:r>
              <a:rPr>
                <a:solidFill>
                  <a:srgbClr val="660066"/>
                </a:solidFill>
              </a:rPr>
              <a:t>1 – 2 years in addition</a:t>
            </a:r>
          </a:p>
          <a:p>
            <a:r>
              <a:t>Transferring: </a:t>
            </a:r>
            <a:r>
              <a:rPr>
                <a:solidFill>
                  <a:srgbClr val="660066"/>
                </a:solidFill>
              </a:rPr>
              <a:t>possible extra semester</a:t>
            </a:r>
          </a:p>
          <a:p>
            <a:r>
              <a:t>Unpaid internships: </a:t>
            </a:r>
            <a:r>
              <a:rPr>
                <a:solidFill>
                  <a:srgbClr val="660066"/>
                </a:solidFill>
              </a:rPr>
              <a:t>loss of Summer wages</a:t>
            </a:r>
          </a:p>
          <a:p>
            <a:r>
              <a:t>Study Abroad, Spring break, trips home and </a:t>
            </a:r>
            <a:br/>
            <a:r>
              <a:t>pledging costs</a:t>
            </a:r>
          </a:p>
          <a:p>
            <a:r>
              <a:t>Moving expenses and Summer storage</a:t>
            </a:r>
          </a:p>
        </p:txBody>
      </p:sp>
    </p:spTree>
    <p:extLst>
      <p:ext uri="{BB962C8B-B14F-4D97-AF65-F5344CB8AC3E}">
        <p14:creationId xmlns:p14="http://schemas.microsoft.com/office/powerpoint/2010/main" val="161102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r>
              <a:t>Gatekeepers of the financial aid funds.</a:t>
            </a:r>
          </a:p>
        </p:txBody>
      </p:sp>
    </p:spTree>
    <p:extLst>
      <p:ext uri="{BB962C8B-B14F-4D97-AF65-F5344CB8AC3E}">
        <p14:creationId xmlns:p14="http://schemas.microsoft.com/office/powerpoint/2010/main" val="931032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All examples include approximate tuition, fees (left out new student fee), room and board for academic year.</a:t>
            </a:r>
          </a:p>
        </p:txBody>
      </p:sp>
    </p:spTree>
    <p:extLst>
      <p:ext uri="{BB962C8B-B14F-4D97-AF65-F5344CB8AC3E}">
        <p14:creationId xmlns:p14="http://schemas.microsoft.com/office/powerpoint/2010/main" val="1753770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381000" y="685800"/>
            <a:ext cx="6096000" cy="342900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dirty="0"/>
              <a:t>CSS Profile is essential for some colleges institutional aid.</a:t>
            </a:r>
          </a:p>
        </p:txBody>
      </p:sp>
    </p:spTree>
    <p:extLst>
      <p:ext uri="{BB962C8B-B14F-4D97-AF65-F5344CB8AC3E}">
        <p14:creationId xmlns:p14="http://schemas.microsoft.com/office/powerpoint/2010/main" val="1825622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81000" y="685800"/>
            <a:ext cx="6096000" cy="342900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extLst>
      <p:ext uri="{BB962C8B-B14F-4D97-AF65-F5344CB8AC3E}">
        <p14:creationId xmlns:p14="http://schemas.microsoft.com/office/powerpoint/2010/main" val="3957076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81000" y="685800"/>
            <a:ext cx="6096000" cy="342900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extLst>
      <p:ext uri="{BB962C8B-B14F-4D97-AF65-F5344CB8AC3E}">
        <p14:creationId xmlns:p14="http://schemas.microsoft.com/office/powerpoint/2010/main" val="2114417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xfrm>
            <a:off x="381000" y="685800"/>
            <a:ext cx="6096000" cy="3429000"/>
          </a:xfrm>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pPr>
              <a:lnSpc>
                <a:spcPct val="90000"/>
              </a:lnSpc>
              <a:spcBef>
                <a:spcPts val="306"/>
              </a:spcBef>
              <a:defRPr sz="1100" u="sng"/>
            </a:pPr>
            <a:r>
              <a:t>Resource</a:t>
            </a:r>
          </a:p>
          <a:p>
            <a:pPr>
              <a:lnSpc>
                <a:spcPct val="90000"/>
              </a:lnSpc>
              <a:spcBef>
                <a:spcPts val="306"/>
              </a:spcBef>
              <a:defRPr sz="1100"/>
            </a:pPr>
            <a:endParaRPr/>
          </a:p>
          <a:p>
            <a:pPr>
              <a:lnSpc>
                <a:spcPct val="90000"/>
              </a:lnSpc>
              <a:spcBef>
                <a:spcPts val="306"/>
              </a:spcBef>
              <a:defRPr sz="1100"/>
            </a:pPr>
            <a:r>
              <a:t>www.njbest.com</a:t>
            </a:r>
          </a:p>
          <a:p>
            <a:pPr>
              <a:lnSpc>
                <a:spcPct val="90000"/>
              </a:lnSpc>
              <a:spcBef>
                <a:spcPts val="306"/>
              </a:spcBef>
              <a:defRPr sz="1100"/>
            </a:pPr>
            <a:endParaRPr/>
          </a:p>
          <a:p>
            <a:pPr>
              <a:lnSpc>
                <a:spcPct val="90000"/>
              </a:lnSpc>
              <a:spcBef>
                <a:spcPts val="306"/>
              </a:spcBef>
              <a:defRPr sz="1100" u="sng"/>
            </a:pPr>
            <a:r>
              <a:t>Speaker Notes</a:t>
            </a:r>
          </a:p>
          <a:p>
            <a:pPr>
              <a:lnSpc>
                <a:spcPct val="90000"/>
              </a:lnSpc>
              <a:spcBef>
                <a:spcPts val="306"/>
              </a:spcBef>
              <a:defRPr sz="1100"/>
            </a:pPr>
            <a:endParaRPr/>
          </a:p>
          <a:p>
            <a:pPr>
              <a:lnSpc>
                <a:spcPct val="90000"/>
              </a:lnSpc>
              <a:spcBef>
                <a:spcPts val="306"/>
              </a:spcBef>
              <a:buSzPct val="100000"/>
              <a:buFont typeface="Arial"/>
              <a:buChar char="•"/>
              <a:defRPr sz="1100"/>
            </a:pPr>
            <a:r>
              <a:t> A 529 is a tax advantaged investment plan created for American families to encourage saving for the future higher education expenses of a designated beneficiary </a:t>
            </a:r>
          </a:p>
          <a:p>
            <a:pPr>
              <a:lnSpc>
                <a:spcPct val="90000"/>
              </a:lnSpc>
              <a:spcBef>
                <a:spcPts val="306"/>
              </a:spcBef>
              <a:buSzPct val="100000"/>
              <a:buFont typeface="Arial"/>
              <a:buChar char="•"/>
              <a:defRPr sz="1100"/>
            </a:pPr>
            <a:r>
              <a:t> Scholarship is awarded within the first year</a:t>
            </a:r>
          </a:p>
          <a:p>
            <a:pPr>
              <a:lnSpc>
                <a:spcPct val="90000"/>
              </a:lnSpc>
              <a:spcBef>
                <a:spcPts val="306"/>
              </a:spcBef>
              <a:buSzPct val="100000"/>
              <a:buFont typeface="Arial"/>
              <a:buChar char="•"/>
              <a:defRPr sz="1100"/>
            </a:pPr>
            <a:r>
              <a:t> Investments grow federal income tax free and withdrawals for qualified higher education expenses are free from federal income taxes</a:t>
            </a:r>
          </a:p>
          <a:p>
            <a:pPr>
              <a:lnSpc>
                <a:spcPct val="90000"/>
              </a:lnSpc>
              <a:spcBef>
                <a:spcPts val="306"/>
              </a:spcBef>
              <a:buSzPct val="100000"/>
              <a:buFont typeface="Arial"/>
              <a:buChar char="•"/>
              <a:defRPr sz="1100"/>
            </a:pPr>
            <a:r>
              <a:t> Qualified withdrawals made by New Jersey residents are not subject to New Jersey State Income tax</a:t>
            </a:r>
          </a:p>
          <a:p>
            <a:pPr>
              <a:lnSpc>
                <a:spcPct val="90000"/>
              </a:lnSpc>
              <a:spcBef>
                <a:spcPts val="306"/>
              </a:spcBef>
              <a:buSzPct val="100000"/>
              <a:buFont typeface="Arial"/>
              <a:buChar char="•"/>
              <a:defRPr sz="1100"/>
            </a:pPr>
            <a:r>
              <a:t> A 529 can affect the student’s federal financial aid award, however, a maximum of 5.64%  of parental assets can have an impact on determining financial aid eligibility where as it is 20% (up to) for students</a:t>
            </a:r>
          </a:p>
          <a:p>
            <a:pPr>
              <a:lnSpc>
                <a:spcPct val="90000"/>
              </a:lnSpc>
              <a:spcBef>
                <a:spcPts val="306"/>
              </a:spcBef>
              <a:buSzPct val="100000"/>
              <a:buFont typeface="Arial"/>
              <a:buChar char="•"/>
              <a:defRPr sz="1100"/>
            </a:pPr>
            <a:r>
              <a:t> If a dependent student is the account owner (after July 1, 2009), the available balance is treated as a parental asset</a:t>
            </a:r>
          </a:p>
          <a:p>
            <a:pPr>
              <a:lnSpc>
                <a:spcPct val="90000"/>
              </a:lnSpc>
              <a:spcBef>
                <a:spcPts val="306"/>
              </a:spcBef>
              <a:buSzPct val="100000"/>
              <a:buFont typeface="Arial"/>
              <a:buChar char="•"/>
              <a:defRPr sz="1100"/>
            </a:pPr>
            <a:r>
              <a:t> Anything above $25,000 is considered in determining eligibility for State scholarship or grant</a:t>
            </a:r>
          </a:p>
        </p:txBody>
      </p:sp>
    </p:spTree>
    <p:extLst>
      <p:ext uri="{BB962C8B-B14F-4D97-AF65-F5344CB8AC3E}">
        <p14:creationId xmlns:p14="http://schemas.microsoft.com/office/powerpoint/2010/main" val="109631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Civic organizations </a:t>
            </a:r>
            <a:endParaRPr lang="en-US" dirty="0"/>
          </a:p>
        </p:txBody>
      </p:sp>
    </p:spTree>
    <p:extLst>
      <p:ext uri="{BB962C8B-B14F-4D97-AF65-F5344CB8AC3E}">
        <p14:creationId xmlns:p14="http://schemas.microsoft.com/office/powerpoint/2010/main" val="8358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81000" y="685800"/>
            <a:ext cx="6096000" cy="3429000"/>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HESAA also has on the website the NJEI calculator that calculates TAG for estimate purposes only. </a:t>
            </a:r>
          </a:p>
          <a:p>
            <a:endParaRPr/>
          </a:p>
        </p:txBody>
      </p:sp>
    </p:spTree>
    <p:extLst>
      <p:ext uri="{BB962C8B-B14F-4D97-AF65-F5344CB8AC3E}">
        <p14:creationId xmlns:p14="http://schemas.microsoft.com/office/powerpoint/2010/main" val="374487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04"/>
              </a:spcBef>
              <a:defRPr sz="700">
                <a:latin typeface="Constantia"/>
                <a:ea typeface="Constantia"/>
                <a:cs typeface="Constantia"/>
                <a:sym typeface="Constantia"/>
              </a:defRPr>
            </a:pPr>
            <a:r>
              <a:t>Speaker Notes</a:t>
            </a:r>
            <a:endParaRPr sz="800"/>
          </a:p>
          <a:p>
            <a:pPr>
              <a:lnSpc>
                <a:spcPct val="80000"/>
              </a:lnSpc>
              <a:spcBef>
                <a:spcPts val="204"/>
              </a:spcBef>
              <a:defRPr sz="700">
                <a:latin typeface="Constantia"/>
                <a:ea typeface="Constantia"/>
                <a:cs typeface="Constantia"/>
                <a:sym typeface="Constantia"/>
              </a:defRPr>
            </a:pPr>
            <a:r>
              <a:t>PELL- SEOG</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Named after senator Pell of Rhode Island, Pell is covered under the Higher Education Act of 1965 </a:t>
            </a:r>
            <a:endParaRPr sz="800"/>
          </a:p>
          <a:p>
            <a:pPr>
              <a:lnSpc>
                <a:spcPct val="80000"/>
              </a:lnSpc>
              <a:spcBef>
                <a:spcPts val="204"/>
              </a:spcBef>
              <a:buSzPct val="100000"/>
              <a:buFont typeface="Arial"/>
              <a:buChar char="•"/>
              <a:defRPr sz="700">
                <a:latin typeface="Constantia"/>
                <a:ea typeface="Constantia"/>
                <a:cs typeface="Constantia"/>
                <a:sym typeface="Constantia"/>
              </a:defRPr>
            </a:pPr>
            <a:r>
              <a:t>Pell is need based and all those with an EFC low enough are eligible so long as he or she has not received a first bachelor’s degree yet or are enrolled in a post baccalaureate program that leads to a teacher’s certification or licensure</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Currently, the maximum amount is $5,920 and for 17 - 18.  The amount of the award will depend on financial need, cost of attendance, and full time or part time status </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The limit on Pell is 12 semesters in duration (roughly 6 years)</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SEOG can range from $100 to $4000 – funding is provided by the US Department of Education to institutions to manage.  Goes to most needy first and are very limited. </a:t>
            </a:r>
            <a:endParaRPr sz="800"/>
          </a:p>
          <a:p>
            <a:pPr>
              <a:lnSpc>
                <a:spcPct val="80000"/>
              </a:lnSpc>
              <a:spcBef>
                <a:spcPts val="204"/>
              </a:spcBef>
              <a:defRPr sz="800"/>
            </a:pPr>
            <a:endParaRPr sz="800"/>
          </a:p>
          <a:p>
            <a:pPr>
              <a:lnSpc>
                <a:spcPct val="80000"/>
              </a:lnSpc>
              <a:spcBef>
                <a:spcPts val="204"/>
              </a:spcBef>
              <a:defRPr sz="800" b="1"/>
            </a:pPr>
            <a:r>
              <a:t>The TEACH Grant </a:t>
            </a:r>
            <a:r>
              <a:rPr b="0"/>
              <a:t>As a condition for receiving a TEACH Grant, you must sign a TEACH Grant Agreement to Serve in which you agree to (among other requirements) teach</a:t>
            </a:r>
          </a:p>
          <a:p>
            <a:pPr>
              <a:lnSpc>
                <a:spcPct val="80000"/>
              </a:lnSpc>
              <a:spcBef>
                <a:spcPts val="204"/>
              </a:spcBef>
              <a:buSzPct val="100000"/>
              <a:buFont typeface="Arial"/>
              <a:buChar char="•"/>
              <a:defRPr sz="800"/>
            </a:pPr>
            <a:r>
              <a:t>in a high-need field </a:t>
            </a:r>
          </a:p>
          <a:p>
            <a:pPr>
              <a:lnSpc>
                <a:spcPct val="80000"/>
              </a:lnSpc>
              <a:spcBef>
                <a:spcPts val="204"/>
              </a:spcBef>
              <a:buSzPct val="100000"/>
              <a:buFont typeface="Arial"/>
              <a:buChar char="•"/>
              <a:defRPr sz="800"/>
            </a:pPr>
            <a:r>
              <a:t>at an elementary school, secondary school, or </a:t>
            </a:r>
            <a:r>
              <a:rPr b="1" i="1"/>
              <a:t>educational service agency</a:t>
            </a:r>
            <a:r>
              <a:t> that serves students from low-income families </a:t>
            </a:r>
          </a:p>
          <a:p>
            <a:pPr>
              <a:lnSpc>
                <a:spcPct val="80000"/>
              </a:lnSpc>
              <a:spcBef>
                <a:spcPts val="204"/>
              </a:spcBef>
              <a:buSzPct val="100000"/>
              <a:buFont typeface="Arial"/>
              <a:buChar char="•"/>
              <a:defRPr sz="800"/>
            </a:pPr>
            <a:r>
              <a:t>for at least four complete academic years within eight years after completing (or ceasing enrollment in) the course of study for which you received the grant.</a:t>
            </a:r>
          </a:p>
          <a:p>
            <a:pPr>
              <a:lnSpc>
                <a:spcPct val="80000"/>
              </a:lnSpc>
              <a:spcBef>
                <a:spcPts val="204"/>
              </a:spcBef>
              <a:buSzPct val="100000"/>
              <a:buFont typeface="Arial"/>
              <a:buChar char="•"/>
              <a:defRPr sz="800"/>
            </a:pPr>
            <a:endParaRPr/>
          </a:p>
          <a:p>
            <a:pPr>
              <a:lnSpc>
                <a:spcPct val="80000"/>
              </a:lnSpc>
              <a:spcBef>
                <a:spcPts val="204"/>
              </a:spcBef>
              <a:buSzPct val="100000"/>
              <a:buFont typeface="Arial"/>
              <a:buChar char="•"/>
              <a:defRPr sz="800"/>
            </a:pPr>
            <a:endParaRPr/>
          </a:p>
          <a:p>
            <a:pPr>
              <a:lnSpc>
                <a:spcPct val="80000"/>
              </a:lnSpc>
              <a:spcBef>
                <a:spcPts val="204"/>
              </a:spcBef>
              <a:defRPr sz="800"/>
            </a:pPr>
            <a:endParaRPr/>
          </a:p>
          <a:p>
            <a:pPr>
              <a:lnSpc>
                <a:spcPct val="80000"/>
              </a:lnSpc>
              <a:spcBef>
                <a:spcPts val="204"/>
              </a:spcBef>
              <a:defRPr sz="800" b="1"/>
            </a:pPr>
            <a:r>
              <a:t>Iraq and Afghanistan Service Grants</a:t>
            </a:r>
          </a:p>
          <a:p>
            <a:pPr>
              <a:lnSpc>
                <a:spcPct val="80000"/>
              </a:lnSpc>
              <a:spcBef>
                <a:spcPts val="204"/>
              </a:spcBef>
              <a:defRPr sz="800"/>
            </a:pPr>
            <a:r>
              <a:t>The Iraq and Afghanistan Service Grant is provided to certain students whose parent or guardian was a member of the U.S. armed forces and died as a result of military service performed in Iraq or Afghanistan after the events of 9/11. May not be eligible for a federal PELL Grant but must meet remaining eligibility requirements.  </a:t>
            </a:r>
          </a:p>
          <a:p>
            <a:pPr>
              <a:lnSpc>
                <a:spcPct val="80000"/>
              </a:lnSpc>
              <a:spcBef>
                <a:spcPts val="204"/>
              </a:spcBef>
              <a:defRPr sz="800"/>
            </a:pPr>
            <a:endParaRPr/>
          </a:p>
          <a:p>
            <a:pPr marL="170607" indent="-170607">
              <a:lnSpc>
                <a:spcPct val="80000"/>
              </a:lnSpc>
              <a:spcBef>
                <a:spcPts val="204"/>
              </a:spcBef>
              <a:buSzPct val="100000"/>
              <a:buFont typeface="Arial"/>
              <a:buChar char="•"/>
              <a:defRPr sz="800"/>
            </a:pPr>
            <a:r>
              <a:t>Max award for 17-18 after 10.1.17 is $5,529.28</a:t>
            </a:r>
          </a:p>
          <a:p>
            <a:pPr>
              <a:lnSpc>
                <a:spcPct val="80000"/>
              </a:lnSpc>
              <a:spcBef>
                <a:spcPts val="204"/>
              </a:spcBef>
              <a:defRPr sz="800"/>
            </a:pPr>
            <a:endParaRPr/>
          </a:p>
          <a:p>
            <a:pPr>
              <a:lnSpc>
                <a:spcPct val="80000"/>
              </a:lnSpc>
              <a:spcBef>
                <a:spcPts val="204"/>
              </a:spcBef>
              <a:defRPr sz="800"/>
            </a:pPr>
            <a:r>
              <a:t>https://studentaid.ed.gov/sa/about/announcements/sequestration#iraq-afghanistan</a:t>
            </a:r>
          </a:p>
        </p:txBody>
      </p:sp>
    </p:spTree>
    <p:extLst>
      <p:ext uri="{BB962C8B-B14F-4D97-AF65-F5344CB8AC3E}">
        <p14:creationId xmlns:p14="http://schemas.microsoft.com/office/powerpoint/2010/main" val="314811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a:lnSpc>
                <a:spcPct val="80000"/>
              </a:lnSpc>
              <a:spcBef>
                <a:spcPts val="306"/>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06"/>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06"/>
              </a:spcBef>
              <a:defRPr sz="1000" b="1">
                <a:latin typeface="Constantia"/>
                <a:ea typeface="Constantia"/>
                <a:cs typeface="Constantia"/>
                <a:sym typeface="Constantia"/>
              </a:defRPr>
            </a:pPr>
            <a:r>
              <a:t>Benefits</a:t>
            </a:r>
            <a:endParaRPr sz="1100"/>
          </a:p>
          <a:p>
            <a:pPr>
              <a:lnSpc>
                <a:spcPct val="80000"/>
              </a:lnSpc>
              <a:spcBef>
                <a:spcPts val="306"/>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70607" indent="-170607">
              <a:lnSpc>
                <a:spcPct val="80000"/>
              </a:lnSpc>
              <a:spcBef>
                <a:spcPts val="306"/>
              </a:spcBef>
              <a:buSzPct val="100000"/>
              <a:buFont typeface="Arial"/>
              <a:buChar char="•"/>
              <a:defRPr sz="1100"/>
            </a:pPr>
            <a:r>
              <a:t>Attended a New Jersey high school for at least three (3) years </a:t>
            </a:r>
          </a:p>
          <a:p>
            <a:pPr marL="170607" indent="-170607">
              <a:lnSpc>
                <a:spcPct val="80000"/>
              </a:lnSpc>
              <a:spcBef>
                <a:spcPts val="306"/>
              </a:spcBef>
              <a:buSzPct val="100000"/>
              <a:buFont typeface="Arial"/>
              <a:buChar char="•"/>
              <a:defRPr sz="1100"/>
            </a:pPr>
            <a:r>
              <a:t>Graduated from a New Jersey high school </a:t>
            </a:r>
            <a:r>
              <a:rPr b="1"/>
              <a:t>or</a:t>
            </a:r>
            <a:r>
              <a:t> received the equivalent of a high school diploma in New Jersey </a:t>
            </a:r>
          </a:p>
          <a:p>
            <a:pPr marL="170607" indent="-170607">
              <a:lnSpc>
                <a:spcPct val="80000"/>
              </a:lnSpc>
              <a:spcBef>
                <a:spcPts val="306"/>
              </a:spcBef>
              <a:buSzPct val="100000"/>
              <a:buFont typeface="Arial"/>
              <a:buChar char="•"/>
              <a:defRPr sz="1100"/>
            </a:pPr>
            <a:r>
              <a:t>Registered for Selective Service (male students only) </a:t>
            </a:r>
          </a:p>
          <a:p>
            <a:pPr marL="170607" indent="-170607">
              <a:lnSpc>
                <a:spcPct val="80000"/>
              </a:lnSpc>
              <a:spcBef>
                <a:spcPts val="306"/>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06"/>
              </a:spcBef>
              <a:defRPr sz="1100"/>
            </a:pPr>
            <a:br/>
            <a:endParaRPr/>
          </a:p>
        </p:txBody>
      </p:sp>
    </p:spTree>
    <p:extLst>
      <p:ext uri="{BB962C8B-B14F-4D97-AF65-F5344CB8AC3E}">
        <p14:creationId xmlns:p14="http://schemas.microsoft.com/office/powerpoint/2010/main" val="292941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nSpc>
                <a:spcPct val="80000"/>
              </a:lnSpc>
              <a:spcBef>
                <a:spcPts val="306"/>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06"/>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06"/>
              </a:spcBef>
              <a:defRPr sz="1000" b="1">
                <a:latin typeface="Constantia"/>
                <a:ea typeface="Constantia"/>
                <a:cs typeface="Constantia"/>
                <a:sym typeface="Constantia"/>
              </a:defRPr>
            </a:pPr>
            <a:r>
              <a:t>Benefits</a:t>
            </a:r>
            <a:endParaRPr sz="1100"/>
          </a:p>
          <a:p>
            <a:pPr>
              <a:lnSpc>
                <a:spcPct val="80000"/>
              </a:lnSpc>
              <a:spcBef>
                <a:spcPts val="306"/>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70607" indent="-170607">
              <a:lnSpc>
                <a:spcPct val="80000"/>
              </a:lnSpc>
              <a:spcBef>
                <a:spcPts val="306"/>
              </a:spcBef>
              <a:buSzPct val="100000"/>
              <a:buFont typeface="Arial"/>
              <a:buChar char="•"/>
              <a:defRPr sz="1100"/>
            </a:pPr>
            <a:r>
              <a:t>Attended a New Jersey high school for at least three (3) years </a:t>
            </a:r>
          </a:p>
          <a:p>
            <a:pPr marL="170607" indent="-170607">
              <a:lnSpc>
                <a:spcPct val="80000"/>
              </a:lnSpc>
              <a:spcBef>
                <a:spcPts val="306"/>
              </a:spcBef>
              <a:buSzPct val="100000"/>
              <a:buFont typeface="Arial"/>
              <a:buChar char="•"/>
              <a:defRPr sz="1100"/>
            </a:pPr>
            <a:r>
              <a:t>Graduated from a New Jersey high school </a:t>
            </a:r>
            <a:r>
              <a:rPr b="1"/>
              <a:t>or</a:t>
            </a:r>
            <a:r>
              <a:t> received the equivalent of a high school diploma in New Jersey </a:t>
            </a:r>
          </a:p>
          <a:p>
            <a:pPr marL="170607" indent="-170607">
              <a:lnSpc>
                <a:spcPct val="80000"/>
              </a:lnSpc>
              <a:spcBef>
                <a:spcPts val="306"/>
              </a:spcBef>
              <a:buSzPct val="100000"/>
              <a:buFont typeface="Arial"/>
              <a:buChar char="•"/>
              <a:defRPr sz="1100"/>
            </a:pPr>
            <a:r>
              <a:t>Registered for Selective Service (male students only) </a:t>
            </a:r>
          </a:p>
          <a:p>
            <a:pPr marL="170607" indent="-170607">
              <a:lnSpc>
                <a:spcPct val="80000"/>
              </a:lnSpc>
              <a:spcBef>
                <a:spcPts val="306"/>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06"/>
              </a:spcBef>
              <a:defRPr sz="1100"/>
            </a:pPr>
            <a:br/>
            <a:endParaRPr/>
          </a:p>
        </p:txBody>
      </p:sp>
    </p:spTree>
    <p:extLst>
      <p:ext uri="{BB962C8B-B14F-4D97-AF65-F5344CB8AC3E}">
        <p14:creationId xmlns:p14="http://schemas.microsoft.com/office/powerpoint/2010/main" val="313812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lnSpc>
                <a:spcPct val="90000"/>
              </a:lnSpc>
              <a:spcBef>
                <a:spcPts val="306"/>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90000"/>
              </a:lnSpc>
              <a:spcBef>
                <a:spcPts val="306"/>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90000"/>
              </a:lnSpc>
              <a:spcBef>
                <a:spcPts val="306"/>
              </a:spcBef>
              <a:defRPr sz="1100">
                <a:latin typeface="Constantia"/>
                <a:ea typeface="Constantia"/>
                <a:cs typeface="Constantia"/>
                <a:sym typeface="Constantia"/>
              </a:defRPr>
            </a:pPr>
            <a:endParaRPr sz="1100"/>
          </a:p>
          <a:p>
            <a:pPr>
              <a:lnSpc>
                <a:spcPct val="90000"/>
              </a:lnSpc>
              <a:spcBef>
                <a:spcPts val="306"/>
              </a:spcBef>
              <a:defRPr sz="1000">
                <a:latin typeface="Constantia"/>
                <a:ea typeface="Constantia"/>
                <a:cs typeface="Constantia"/>
                <a:sym typeface="Constantia"/>
              </a:defRPr>
            </a:pPr>
            <a:r>
              <a:t>Must graduate from a traditional public, public charter, county vo-tech or nonpublic school and reside in any of the following townships</a:t>
            </a:r>
            <a:endParaRPr sz="1100"/>
          </a:p>
          <a:p>
            <a:pPr>
              <a:lnSpc>
                <a:spcPct val="90000"/>
              </a:lnSpc>
              <a:spcBef>
                <a:spcPts val="306"/>
              </a:spcBef>
              <a:defRPr sz="1000">
                <a:latin typeface="Constantia"/>
                <a:ea typeface="Constantia"/>
                <a:cs typeface="Constantia"/>
                <a:sym typeface="Constantia"/>
              </a:defRPr>
            </a:pPr>
            <a:r>
              <a:t>GUS - $1,000 annual award – top 5% of HS graduating class</a:t>
            </a:r>
            <a:endParaRPr sz="1100"/>
          </a:p>
          <a:p>
            <a:pPr indent="-271224">
              <a:lnSpc>
                <a:spcPct val="90000"/>
              </a:lnSpc>
              <a:spcBef>
                <a:spcPts val="306"/>
              </a:spcBef>
              <a:buSzPct val="100000"/>
              <a:buFont typeface="Arial"/>
              <a:buChar char="•"/>
              <a:defRPr sz="1000"/>
            </a:pPr>
            <a:r>
              <a:t>Asbury Park City</a:t>
            </a:r>
            <a:endParaRPr sz="1100"/>
          </a:p>
          <a:p>
            <a:pPr indent="-271224">
              <a:lnSpc>
                <a:spcPct val="90000"/>
              </a:lnSpc>
              <a:spcBef>
                <a:spcPts val="306"/>
              </a:spcBef>
              <a:buSzPct val="100000"/>
              <a:buFont typeface="Arial"/>
              <a:buChar char="•"/>
              <a:defRPr sz="1000"/>
            </a:pPr>
            <a:r>
              <a:t>Camden City</a:t>
            </a:r>
            <a:endParaRPr sz="1100"/>
          </a:p>
          <a:p>
            <a:pPr indent="-271224">
              <a:lnSpc>
                <a:spcPct val="90000"/>
              </a:lnSpc>
              <a:spcBef>
                <a:spcPts val="306"/>
              </a:spcBef>
              <a:buSzPct val="100000"/>
              <a:buFont typeface="Arial"/>
              <a:buChar char="•"/>
              <a:defRPr sz="1000"/>
            </a:pPr>
            <a:r>
              <a:t>East Orange City</a:t>
            </a:r>
            <a:endParaRPr sz="1100"/>
          </a:p>
          <a:p>
            <a:pPr indent="-271224">
              <a:lnSpc>
                <a:spcPct val="90000"/>
              </a:lnSpc>
              <a:spcBef>
                <a:spcPts val="306"/>
              </a:spcBef>
              <a:buSzPct val="100000"/>
              <a:buFont typeface="Arial"/>
              <a:buChar char="•"/>
              <a:defRPr sz="1000"/>
            </a:pPr>
            <a:r>
              <a:t>Irvington Township</a:t>
            </a:r>
            <a:endParaRPr sz="1100"/>
          </a:p>
          <a:p>
            <a:pPr indent="-271224">
              <a:lnSpc>
                <a:spcPct val="90000"/>
              </a:lnSpc>
              <a:spcBef>
                <a:spcPts val="306"/>
              </a:spcBef>
              <a:buSzPct val="100000"/>
              <a:buFont typeface="Arial"/>
              <a:buChar char="•"/>
              <a:defRPr sz="1000"/>
            </a:pPr>
            <a:r>
              <a:t>Jersey City</a:t>
            </a:r>
            <a:endParaRPr sz="1100"/>
          </a:p>
          <a:p>
            <a:pPr indent="-271224">
              <a:lnSpc>
                <a:spcPct val="90000"/>
              </a:lnSpc>
              <a:spcBef>
                <a:spcPts val="306"/>
              </a:spcBef>
              <a:buSzPct val="100000"/>
              <a:buFont typeface="Arial"/>
              <a:buChar char="•"/>
              <a:defRPr sz="1000"/>
            </a:pPr>
            <a:r>
              <a:t>Lakewood Township</a:t>
            </a:r>
            <a:endParaRPr sz="1100"/>
          </a:p>
          <a:p>
            <a:pPr indent="-271224">
              <a:lnSpc>
                <a:spcPct val="90000"/>
              </a:lnSpc>
              <a:spcBef>
                <a:spcPts val="306"/>
              </a:spcBef>
              <a:buSzPct val="100000"/>
              <a:buFont typeface="Arial"/>
              <a:buChar char="•"/>
              <a:defRPr sz="1000"/>
            </a:pPr>
            <a:r>
              <a:t>Millville City</a:t>
            </a:r>
            <a:endParaRPr sz="1100"/>
          </a:p>
          <a:p>
            <a:pPr indent="-271224">
              <a:lnSpc>
                <a:spcPct val="90000"/>
              </a:lnSpc>
              <a:spcBef>
                <a:spcPts val="306"/>
              </a:spcBef>
              <a:buSzPct val="100000"/>
              <a:buFont typeface="Arial"/>
              <a:buChar char="•"/>
              <a:defRPr sz="1000"/>
            </a:pPr>
            <a:r>
              <a:t>Newark City</a:t>
            </a:r>
            <a:endParaRPr sz="1100"/>
          </a:p>
          <a:p>
            <a:pPr indent="-271224">
              <a:lnSpc>
                <a:spcPct val="90000"/>
              </a:lnSpc>
              <a:spcBef>
                <a:spcPts val="306"/>
              </a:spcBef>
              <a:buSzPct val="100000"/>
              <a:buFont typeface="Arial"/>
              <a:buChar char="•"/>
              <a:defRPr sz="1000"/>
            </a:pPr>
            <a:r>
              <a:t>New Brunswick City</a:t>
            </a:r>
            <a:endParaRPr sz="1100"/>
          </a:p>
          <a:p>
            <a:pPr indent="-271224">
              <a:lnSpc>
                <a:spcPct val="90000"/>
              </a:lnSpc>
              <a:spcBef>
                <a:spcPts val="306"/>
              </a:spcBef>
              <a:buSzPct val="100000"/>
              <a:buFont typeface="Arial"/>
              <a:buChar char="•"/>
              <a:defRPr sz="1000"/>
            </a:pPr>
            <a:r>
              <a:t>Paterson City</a:t>
            </a:r>
            <a:endParaRPr sz="1100"/>
          </a:p>
          <a:p>
            <a:pPr indent="-271224">
              <a:lnSpc>
                <a:spcPct val="90000"/>
              </a:lnSpc>
              <a:spcBef>
                <a:spcPts val="306"/>
              </a:spcBef>
              <a:buSzPct val="100000"/>
              <a:buFont typeface="Arial"/>
              <a:buChar char="•"/>
              <a:defRPr sz="1000"/>
            </a:pPr>
            <a:r>
              <a:t>Plainfield City</a:t>
            </a:r>
            <a:endParaRPr sz="1100"/>
          </a:p>
          <a:p>
            <a:pPr indent="-271224">
              <a:lnSpc>
                <a:spcPct val="90000"/>
              </a:lnSpc>
              <a:spcBef>
                <a:spcPts val="306"/>
              </a:spcBef>
              <a:buSzPct val="100000"/>
              <a:buFont typeface="Arial"/>
              <a:buChar char="•"/>
              <a:defRPr sz="1000"/>
            </a:pPr>
            <a:r>
              <a:t>Roselle Borough</a:t>
            </a:r>
            <a:endParaRPr sz="1100"/>
          </a:p>
          <a:p>
            <a:pPr indent="-271224">
              <a:lnSpc>
                <a:spcPct val="90000"/>
              </a:lnSpc>
              <a:spcBef>
                <a:spcPts val="306"/>
              </a:spcBef>
              <a:buSzPct val="100000"/>
              <a:buFont typeface="Arial"/>
              <a:buChar char="•"/>
              <a:defRPr sz="1000"/>
            </a:pPr>
            <a:r>
              <a:t>Trenton City</a:t>
            </a:r>
            <a:endParaRPr sz="1100"/>
          </a:p>
          <a:p>
            <a:pPr indent="-271224">
              <a:lnSpc>
                <a:spcPct val="90000"/>
              </a:lnSpc>
              <a:spcBef>
                <a:spcPts val="306"/>
              </a:spcBef>
              <a:buSzPct val="100000"/>
              <a:buFont typeface="Arial"/>
              <a:buChar char="•"/>
              <a:defRPr sz="1000"/>
            </a:pPr>
            <a:r>
              <a:t>Vineland City</a:t>
            </a:r>
            <a:endParaRPr sz="1100">
              <a:latin typeface="Constantia"/>
              <a:ea typeface="Constantia"/>
              <a:cs typeface="Constantia"/>
              <a:sym typeface="Constantia"/>
            </a:endParaRPr>
          </a:p>
        </p:txBody>
      </p:sp>
    </p:spTree>
    <p:extLst>
      <p:ext uri="{BB962C8B-B14F-4D97-AF65-F5344CB8AC3E}">
        <p14:creationId xmlns:p14="http://schemas.microsoft.com/office/powerpoint/2010/main" val="428051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endParaRPr/>
          </a:p>
        </p:txBody>
      </p:sp>
      <p:sp>
        <p:nvSpPr>
          <p:cNvPr id="13" name="Title Text"/>
          <p:cNvSpPr txBox="1">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Body Level One…"/>
          <p:cNvSpPr txBox="1">
            <a:spLocks noGrp="1"/>
          </p:cNvSpPr>
          <p:nvPr>
            <p:ph type="body" sz="quarter" idx="1"/>
          </p:nvPr>
        </p:nvSpPr>
        <p:spPr>
          <a:xfrm>
            <a:off x="1100015" y="4670245"/>
            <a:ext cx="7315201" cy="914401"/>
          </a:xfrm>
          <a:prstGeom prst="rect">
            <a:avLst/>
          </a:prstGeom>
        </p:spPr>
        <p:txBody>
          <a:bodyPr anchor="t"/>
          <a:lstStyle>
            <a:lvl1pPr marL="0" indent="0">
              <a:buClrTx/>
              <a:buSzTx/>
              <a:buNone/>
              <a:defRPr sz="2200">
                <a:solidFill>
                  <a:srgbClr val="DCE6F2"/>
                </a:solidFill>
              </a:defRPr>
            </a:lvl1pPr>
            <a:lvl2pPr marL="0" indent="457200">
              <a:buClrTx/>
              <a:buSzTx/>
              <a:buNone/>
              <a:defRPr sz="2200">
                <a:solidFill>
                  <a:srgbClr val="DCE6F2"/>
                </a:solidFill>
              </a:defRPr>
            </a:lvl2pPr>
            <a:lvl3pPr marL="0" indent="914400">
              <a:buClrTx/>
              <a:buSzTx/>
              <a:buNone/>
              <a:defRPr sz="2200">
                <a:solidFill>
                  <a:srgbClr val="DCE6F2"/>
                </a:solidFill>
              </a:defRPr>
            </a:lvl3pPr>
            <a:lvl4pPr marL="0" indent="1371600">
              <a:buClrTx/>
              <a:buSzTx/>
              <a:buNone/>
              <a:defRPr sz="2200">
                <a:solidFill>
                  <a:srgbClr val="DCE6F2"/>
                </a:solidFill>
              </a:defRPr>
            </a:lvl4pPr>
            <a:lvl5pPr marL="0" indent="1828800">
              <a:buClrTx/>
              <a:buSzTx/>
              <a:buNone/>
              <a:defRPr sz="2200">
                <a:solidFill>
                  <a:srgbClr val="DCE6F2"/>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3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35"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defRPr>
            </a:lvl1pPr>
          </a:lstStyle>
          <a:p>
            <a:r>
              <a:t>Title Text</a:t>
            </a:r>
          </a:p>
        </p:txBody>
      </p:sp>
      <p:sp>
        <p:nvSpPr>
          <p:cNvPr id="36" name="Body Level One…"/>
          <p:cNvSpPr txBox="1">
            <a:spLocks noGrp="1"/>
          </p:cNvSpPr>
          <p:nvPr>
            <p:ph type="body" sz="quarter" idx="1"/>
          </p:nvPr>
        </p:nvSpPr>
        <p:spPr>
          <a:xfrm>
            <a:off x="3886200" y="4672584"/>
            <a:ext cx="7315200" cy="914401"/>
          </a:xfrm>
          <a:prstGeom prst="rect">
            <a:avLst/>
          </a:prstGeom>
        </p:spPr>
        <p:txBody>
          <a:bodyPr anchor="t"/>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47" name="Body Level One…"/>
          <p:cNvSpPr txBox="1">
            <a:spLocks noGrp="1"/>
          </p:cNvSpPr>
          <p:nvPr>
            <p:ph type="body" sz="half" idx="1"/>
          </p:nvPr>
        </p:nvSpPr>
        <p:spPr>
          <a:xfrm>
            <a:off x="3867911" y="868680"/>
            <a:ext cx="3474722"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None/>
              <a:defRPr b="1"/>
            </a:lvl1pPr>
            <a:lvl2pPr marL="0" indent="457200">
              <a:spcBef>
                <a:spcPts val="0"/>
              </a:spcBef>
              <a:buClrTx/>
              <a:buSzTx/>
              <a:buNone/>
              <a:defRPr b="1"/>
            </a:lvl2pPr>
            <a:lvl3pPr marL="0" indent="914400">
              <a:spcBef>
                <a:spcPts val="0"/>
              </a:spcBef>
              <a:buClrTx/>
              <a:buSzTx/>
              <a:buNone/>
              <a:defRPr b="1"/>
            </a:lvl3pPr>
            <a:lvl4pPr marL="0" indent="1371600">
              <a:spcBef>
                <a:spcPts val="0"/>
              </a:spcBef>
              <a:buClrTx/>
              <a:buSzTx/>
              <a:buNone/>
              <a:defRPr b="1"/>
            </a:lvl4pPr>
            <a:lvl5pPr marL="0" indent="1828800">
              <a:spcBef>
                <a:spcPts val="0"/>
              </a:spcBef>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7818463" y="1023585"/>
            <a:ext cx="3474721" cy="813172"/>
          </a:xfrm>
          <a:prstGeom prst="rect">
            <a:avLst/>
          </a:prstGeom>
        </p:spPr>
        <p:txBody>
          <a:bodyPr anchor="b"/>
          <a:lstStyle/>
          <a:p>
            <a:pPr marL="0" indent="0">
              <a:spcBef>
                <a:spcPts val="0"/>
              </a:spcBef>
              <a:buClrTx/>
              <a:buSzTx/>
              <a:buNone/>
              <a:defRPr b="1"/>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99" name="Picture Placeholder 2"/>
          <p:cNvSpPr>
            <a:spLocks noGrp="1"/>
          </p:cNvSpPr>
          <p:nvPr>
            <p:ph type="pic" idx="21"/>
          </p:nvPr>
        </p:nvSpPr>
        <p:spPr>
          <a:xfrm>
            <a:off x="3570644" y="767419"/>
            <a:ext cx="8115231" cy="5330953"/>
          </a:xfrm>
          <a:prstGeom prst="rect">
            <a:avLst/>
          </a:prstGeom>
        </p:spPr>
        <p:txBody>
          <a:bodyPr lIns="91439" rIns="91439" anchor="t">
            <a:noAutofit/>
          </a:bodyPr>
          <a:lstStyle/>
          <a:p>
            <a:endParaRPr/>
          </a:p>
        </p:txBody>
      </p:sp>
      <p:sp>
        <p:nvSpPr>
          <p:cNvPr id="100" name="Body Level One…"/>
          <p:cNvSpPr txBox="1">
            <a:spLocks noGrp="1"/>
          </p:cNvSpPr>
          <p:nvPr>
            <p:ph type="body" sz="quarter" idx="1"/>
          </p:nvPr>
        </p:nvSpPr>
        <p:spPr>
          <a:xfrm>
            <a:off x="256031" y="3493008"/>
            <a:ext cx="2834641" cy="2322577"/>
          </a:xfrm>
          <a:prstGeom prst="rect">
            <a:avLst/>
          </a:prstGeom>
        </p:spPr>
        <p:txBody>
          <a:bodyPr anchor="t"/>
          <a:lstStyle>
            <a:lvl1pPr marL="0" indent="0">
              <a:lnSpc>
                <a:spcPct val="100000"/>
              </a:lnSpc>
              <a:buClrTx/>
              <a:buSzTx/>
              <a:buNone/>
              <a:defRPr sz="1400">
                <a:solidFill>
                  <a:srgbClr val="FFFFFF"/>
                </a:solidFill>
              </a:defRPr>
            </a:lvl1pPr>
            <a:lvl2pPr marL="0" indent="457200">
              <a:lnSpc>
                <a:spcPct val="100000"/>
              </a:lnSpc>
              <a:buClrTx/>
              <a:buSzTx/>
              <a:buNone/>
              <a:defRPr sz="1400">
                <a:solidFill>
                  <a:srgbClr val="FFFFFF"/>
                </a:solidFill>
              </a:defRPr>
            </a:lvl2pPr>
            <a:lvl3pPr marL="0" indent="914400">
              <a:lnSpc>
                <a:spcPct val="100000"/>
              </a:lnSpc>
              <a:buClrTx/>
              <a:buSzTx/>
              <a:buNone/>
              <a:defRPr sz="1400">
                <a:solidFill>
                  <a:srgbClr val="FFFFFF"/>
                </a:solidFill>
              </a:defRPr>
            </a:lvl3pPr>
            <a:lvl4pPr marL="0" indent="1371600">
              <a:lnSpc>
                <a:spcPct val="100000"/>
              </a:lnSpc>
              <a:buClrTx/>
              <a:buSzTx/>
              <a:buNone/>
              <a:defRPr sz="1400">
                <a:solidFill>
                  <a:srgbClr val="FFFFFF"/>
                </a:solidFill>
              </a:defRPr>
            </a:lvl4pPr>
            <a:lvl5pPr marL="0" indent="1828800">
              <a:lnSpc>
                <a:spcPct val="100000"/>
              </a:lnSpc>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07033" y="6404292"/>
            <a:ext cx="258029" cy="269241"/>
          </a:xfrm>
          <a:prstGeom prst="rect">
            <a:avLst/>
          </a:prstGeom>
          <a:ln w="12700">
            <a:miter lim="400000"/>
          </a:ln>
        </p:spPr>
        <p:txBody>
          <a:bodyPr wrap="none" lIns="45719" rIns="45719" anchor="ctr">
            <a:spAutoFit/>
          </a:bodyPr>
          <a:lstStyle>
            <a:lvl1pPr algn="r">
              <a:defRPr sz="1200" b="1">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cssprofile.collegeboard.org/profile/ppi/participatingInstitutions.aspx" TargetMode="External"/><Relationship Id="rId4" Type="http://schemas.openxmlformats.org/officeDocument/2006/relationships/hyperlink" Target="https://cssprofile.collegeboard.org/profile-for-par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njfams.hesaa.or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hesaa.org/pages/NJBESTHome.aspx"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hyperlink" Target="http://www.hesaa.org/" TargetMode="External"/><Relationship Id="rId7" Type="http://schemas.openxmlformats.org/officeDocument/2006/relationships/hyperlink" Target="http://www.hesaa.org/pages/financialaidhub" TargetMode="External"/><Relationship Id="rId2" Type="http://schemas.openxmlformats.org/officeDocument/2006/relationships/hyperlink" Target="mailto:CustomerCare@hesaa.org" TargetMode="External"/><Relationship Id="rId1" Type="http://schemas.openxmlformats.org/officeDocument/2006/relationships/slideLayout" Target="../slideLayouts/slideLayout5.xml"/><Relationship Id="rId6" Type="http://schemas.openxmlformats.org/officeDocument/2006/relationships/hyperlink" Target="https://njfams.hesaa.org/" TargetMode="External"/><Relationship Id="rId5" Type="http://schemas.openxmlformats.org/officeDocument/2006/relationships/hyperlink" Target="http://www.njclass.org/" TargetMode="External"/><Relationship Id="rId4" Type="http://schemas.openxmlformats.org/officeDocument/2006/relationships/hyperlink" Target="http://www.njgrants.or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4400" b="1">
                <a:solidFill>
                  <a:schemeClr val="accent3"/>
                </a:solidFill>
              </a:defRPr>
            </a:pPr>
            <a:br>
              <a:rPr lang="en-US" sz="4400" dirty="0">
                <a:solidFill>
                  <a:schemeClr val="bg1"/>
                </a:solidFill>
              </a:rPr>
            </a:br>
            <a:r>
              <a:rPr lang="en-US" sz="4400" dirty="0">
                <a:solidFill>
                  <a:schemeClr val="bg1"/>
                </a:solidFill>
              </a:rPr>
              <a:t>Financial Aid for</a:t>
            </a:r>
            <a:br>
              <a:rPr lang="en-US" sz="4400" dirty="0">
                <a:solidFill>
                  <a:schemeClr val="bg1"/>
                </a:solidFill>
              </a:rPr>
            </a:br>
            <a:r>
              <a:rPr lang="en-US" sz="4400" dirty="0">
                <a:solidFill>
                  <a:schemeClr val="bg1"/>
                </a:solidFill>
              </a:rPr>
              <a:t>New Jersey High School Students and Families</a:t>
            </a:r>
            <a:br>
              <a:rPr lang="en-US" sz="4400" dirty="0">
                <a:solidFill>
                  <a:schemeClr val="bg1"/>
                </a:solidFill>
              </a:rPr>
            </a:br>
            <a:br>
              <a:rPr lang="en-US" sz="4400" dirty="0">
                <a:solidFill>
                  <a:schemeClr val="bg1"/>
                </a:solidFill>
              </a:rPr>
            </a:br>
            <a:r>
              <a:rPr lang="en-US" sz="4400" dirty="0">
                <a:solidFill>
                  <a:schemeClr val="bg1"/>
                </a:solidFill>
              </a:rPr>
              <a:t>2025-2026 Academic Year</a:t>
            </a:r>
          </a:p>
        </p:txBody>
      </p:sp>
      <p:pic>
        <p:nvPicPr>
          <p:cNvPr id="6" name="Picture 3" descr="Picture 3"/>
          <p:cNvPicPr>
            <a:picLocks noChangeAspect="1"/>
          </p:cNvPicPr>
          <p:nvPr/>
        </p:nvPicPr>
        <p:blipFill>
          <a:blip r:embed="rId2"/>
          <a:stretch>
            <a:fillRect/>
          </a:stretch>
        </p:blipFill>
        <p:spPr>
          <a:xfrm>
            <a:off x="9406128" y="2895600"/>
            <a:ext cx="2511553" cy="1096713"/>
          </a:xfrm>
          <a:prstGeom prst="rect">
            <a:avLst/>
          </a:prstGeom>
          <a:ln w="12700">
            <a:miter lim="400000"/>
          </a:ln>
        </p:spPr>
      </p:pic>
    </p:spTree>
    <p:extLst>
      <p:ext uri="{BB962C8B-B14F-4D97-AF65-F5344CB8AC3E}">
        <p14:creationId xmlns:p14="http://schemas.microsoft.com/office/powerpoint/2010/main" val="9656319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defTabSz="841247">
              <a:buSzTx/>
              <a:buNone/>
              <a:defRPr sz="2576" b="1" u="sng"/>
            </a:pPr>
            <a:r>
              <a:rPr lang="en-US" dirty="0"/>
              <a:t>EOF (Educational Opportunity Fund)</a:t>
            </a:r>
          </a:p>
          <a:p>
            <a:pPr marL="420623" indent="-210311" defTabSz="841247">
              <a:spcBef>
                <a:spcPts val="400"/>
              </a:spcBef>
              <a:defRPr sz="1932"/>
            </a:pPr>
            <a:r>
              <a:rPr lang="en-US" dirty="0"/>
              <a:t>Award ranges from $200 - $3,050 annually depending on institution</a:t>
            </a:r>
          </a:p>
          <a:p>
            <a:pPr marL="420623" indent="-210311" defTabSz="841247">
              <a:spcBef>
                <a:spcPts val="400"/>
              </a:spcBef>
              <a:defRPr sz="1932"/>
            </a:pPr>
            <a:r>
              <a:rPr lang="en-US" dirty="0"/>
              <a:t>EOF is a campus-based and award amounts vary </a:t>
            </a:r>
          </a:p>
          <a:p>
            <a:pPr marL="420623" indent="-210311" defTabSz="841247">
              <a:spcBef>
                <a:spcPts val="400"/>
              </a:spcBef>
              <a:defRPr sz="1932"/>
            </a:pPr>
            <a:r>
              <a:rPr lang="en-US" dirty="0"/>
              <a:t>Must demonstrate educational and economically disadvantaged background</a:t>
            </a:r>
          </a:p>
          <a:p>
            <a:pPr marL="420623" indent="-210311" defTabSz="841247">
              <a:spcBef>
                <a:spcPts val="400"/>
              </a:spcBef>
              <a:defRPr sz="1932"/>
            </a:pPr>
            <a:r>
              <a:rPr lang="en-US" dirty="0"/>
              <a:t>Complete all required EOF tasks with campus EOF Office</a:t>
            </a:r>
          </a:p>
        </p:txBody>
      </p:sp>
    </p:spTree>
    <p:extLst>
      <p:ext uri="{BB962C8B-B14F-4D97-AF65-F5344CB8AC3E}">
        <p14:creationId xmlns:p14="http://schemas.microsoft.com/office/powerpoint/2010/main" val="3850882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188" name="Picture 2" descr="Picture 2"/>
          <p:cNvPicPr>
            <a:picLocks noChangeAspect="1"/>
          </p:cNvPicPr>
          <p:nvPr/>
        </p:nvPicPr>
        <p:blipFill>
          <a:blip r:embed="rId3"/>
          <a:stretch>
            <a:fillRect/>
          </a:stretch>
        </p:blipFill>
        <p:spPr>
          <a:xfrm>
            <a:off x="3521216" y="3590441"/>
            <a:ext cx="8227954" cy="1851008"/>
          </a:xfrm>
          <a:prstGeom prst="rect">
            <a:avLst/>
          </a:prstGeom>
          <a:ln w="12700">
            <a:miter lim="400000"/>
          </a:ln>
        </p:spPr>
      </p:pic>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8" name="Content Placeholder 2"/>
          <p:cNvSpPr txBox="1">
            <a:spLocks/>
          </p:cNvSpPr>
          <p:nvPr/>
        </p:nvSpPr>
        <p:spPr>
          <a:xfrm>
            <a:off x="3799818" y="1750423"/>
            <a:ext cx="7661317" cy="4234326"/>
          </a:xfrm>
          <a:prstGeom prst="rect">
            <a:avLst/>
          </a:prstGeom>
        </p:spPr>
        <p:txBody>
          <a:bodyPr numCol="1" anchor="t"/>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800"/>
              </a:spcBef>
              <a:buSzTx/>
              <a:buNone/>
              <a:defRPr sz="2400" b="1" u="sng"/>
            </a:pPr>
            <a:r>
              <a:rPr lang="en-US" dirty="0"/>
              <a:t>Governor’s Urban Scholarship</a:t>
            </a:r>
            <a:endParaRPr lang="en-US" sz="2800" dirty="0"/>
          </a:p>
          <a:p>
            <a:pPr marL="457200" lvl="2">
              <a:spcBef>
                <a:spcPts val="400"/>
              </a:spcBef>
              <a:defRPr sz="1800"/>
            </a:pPr>
            <a:r>
              <a:rPr lang="en-US" dirty="0"/>
              <a:t>Rank within the top 5.0% of their class at the end of junior year</a:t>
            </a:r>
          </a:p>
          <a:p>
            <a:pPr marL="457200" lvl="2">
              <a:spcBef>
                <a:spcPts val="400"/>
              </a:spcBef>
              <a:defRPr sz="1800"/>
            </a:pPr>
            <a:r>
              <a:rPr lang="en-US" dirty="0"/>
              <a:t>Attain a 3.0 GPA at the end of the junior year</a:t>
            </a:r>
          </a:p>
          <a:p>
            <a:pPr marL="457200" lvl="2">
              <a:spcBef>
                <a:spcPts val="400"/>
              </a:spcBef>
              <a:defRPr sz="1800"/>
            </a:pPr>
            <a:r>
              <a:rPr lang="en-US" dirty="0"/>
              <a:t>Reside in a designated municipality</a:t>
            </a:r>
            <a:endParaRPr lang="en-US" i="1" dirty="0">
              <a:solidFill>
                <a:srgbClr val="FF0000"/>
              </a:solidFill>
            </a:endParaRPr>
          </a:p>
          <a:p>
            <a:pPr marL="457200" lvl="2">
              <a:spcBef>
                <a:spcPts val="400"/>
              </a:spcBef>
              <a:defRPr sz="1800"/>
            </a:pPr>
            <a:r>
              <a:rPr lang="en-US" dirty="0"/>
              <a:t>Qualify for a TAG award</a:t>
            </a:r>
          </a:p>
        </p:txBody>
      </p:sp>
    </p:spTree>
    <p:extLst>
      <p:ext uri="{BB962C8B-B14F-4D97-AF65-F5344CB8AC3E}">
        <p14:creationId xmlns:p14="http://schemas.microsoft.com/office/powerpoint/2010/main" val="3250850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94" name="Slide Number Placeholder 5"/>
          <p:cNvSpPr txBox="1">
            <a:spLocks noGrp="1"/>
          </p:cNvSpPr>
          <p:nvPr>
            <p:ph type="sldNum" sz="quarter" idx="2"/>
          </p:nvPr>
        </p:nvSpPr>
        <p:spPr>
          <a:xfrm>
            <a:off x="10218711"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95" name="Rectangle 3"/>
          <p:cNvSpPr txBox="1">
            <a:spLocks noGrp="1"/>
          </p:cNvSpPr>
          <p:nvPr>
            <p:ph type="body" idx="4294967295"/>
          </p:nvPr>
        </p:nvSpPr>
        <p:spPr>
          <a:xfrm>
            <a:off x="3918857" y="1492191"/>
            <a:ext cx="7106194" cy="4043142"/>
          </a:xfrm>
          <a:prstGeom prst="rect">
            <a:avLst/>
          </a:prstGeom>
        </p:spPr>
        <p:txBody>
          <a:bodyPr lIns="50800" tIns="50800" rIns="50800" bIns="50800" anchor="ctr">
            <a:normAutofit/>
          </a:bodyPr>
          <a:lstStyle/>
          <a:p>
            <a:pPr marL="0" lvl="1" indent="214884" defTabSz="429768">
              <a:lnSpc>
                <a:spcPct val="80000"/>
              </a:lnSpc>
              <a:buSzTx/>
              <a:buNone/>
              <a:defRPr sz="2256" b="1" u="sng"/>
            </a:pPr>
            <a:r>
              <a:rPr dirty="0"/>
              <a:t>NJ STARS </a:t>
            </a:r>
          </a:p>
          <a:p>
            <a:pPr marL="429768" lvl="2" indent="-214884" defTabSz="429768">
              <a:spcBef>
                <a:spcPts val="500"/>
              </a:spcBef>
              <a:defRPr sz="1692"/>
            </a:pPr>
            <a:r>
              <a:rPr dirty="0"/>
              <a:t>NJ residents who rank in the top 15</a:t>
            </a:r>
            <a:r>
              <a:rPr lang="en-US" dirty="0"/>
              <a:t>.0</a:t>
            </a:r>
            <a:r>
              <a:rPr dirty="0"/>
              <a:t>% of their class at either the end of junior or senior year</a:t>
            </a:r>
            <a:r>
              <a:rPr lang="en-US" dirty="0"/>
              <a:t> of high school</a:t>
            </a:r>
            <a:endParaRPr dirty="0"/>
          </a:p>
          <a:p>
            <a:pPr marL="429768" lvl="2" indent="-214884" defTabSz="429768">
              <a:spcBef>
                <a:spcPts val="500"/>
              </a:spcBef>
              <a:defRPr sz="1692"/>
            </a:pPr>
            <a:r>
              <a:rPr dirty="0"/>
              <a:t>Students must attain a cumulative GPA of 3.0 or higher at the start of the third semester at the county college to remain </a:t>
            </a:r>
            <a:r>
              <a:rPr lang="en-US" dirty="0"/>
              <a:t>eligible for </a:t>
            </a:r>
            <a:r>
              <a:rPr dirty="0"/>
              <a:t>NJ</a:t>
            </a:r>
            <a:r>
              <a:rPr lang="en-US" dirty="0"/>
              <a:t> </a:t>
            </a:r>
            <a:r>
              <a:rPr dirty="0"/>
              <a:t>STAR</a:t>
            </a:r>
            <a:r>
              <a:rPr lang="en-US" dirty="0"/>
              <a:t>S</a:t>
            </a:r>
            <a:endParaRPr b="1" u="sng" dirty="0"/>
          </a:p>
          <a:p>
            <a:pPr marL="0" lvl="1" indent="429768" defTabSz="429768">
              <a:spcBef>
                <a:spcPts val="300"/>
              </a:spcBef>
              <a:buSzTx/>
              <a:buNone/>
              <a:defRPr sz="1316"/>
            </a:pPr>
            <a:endParaRPr b="1" u="sng" dirty="0"/>
          </a:p>
          <a:p>
            <a:pPr marL="0" lvl="1" indent="214884">
              <a:buSzTx/>
              <a:buNone/>
              <a:defRPr sz="2256" b="1" u="sng"/>
            </a:pPr>
            <a:r>
              <a:rPr dirty="0"/>
              <a:t>NJ STARS II</a:t>
            </a:r>
          </a:p>
          <a:p>
            <a:pPr marL="429768" lvl="2" indent="-214884" defTabSz="429768">
              <a:spcBef>
                <a:spcPts val="500"/>
              </a:spcBef>
              <a:defRPr sz="1692"/>
            </a:pPr>
            <a:r>
              <a:rPr dirty="0"/>
              <a:t>Received NJ</a:t>
            </a:r>
            <a:r>
              <a:rPr lang="en-US" dirty="0"/>
              <a:t> </a:t>
            </a:r>
            <a:r>
              <a:rPr dirty="0"/>
              <a:t>STARS funding and have a family taxable income of less than $250,000</a:t>
            </a:r>
          </a:p>
          <a:p>
            <a:pPr marL="429768" lvl="2" indent="-214884" defTabSz="429768">
              <a:spcBef>
                <a:spcPts val="500"/>
              </a:spcBef>
              <a:defRPr sz="1692"/>
            </a:pPr>
            <a:r>
              <a:rPr dirty="0"/>
              <a:t>Must earn an associate degree and graduate with a 3.25 GPA or higher </a:t>
            </a:r>
          </a:p>
          <a:p>
            <a:pPr marL="429768" lvl="2" indent="-214884" defTabSz="429768">
              <a:spcBef>
                <a:spcPts val="500"/>
              </a:spcBef>
              <a:defRPr sz="1692"/>
            </a:pPr>
            <a:r>
              <a:rPr dirty="0"/>
              <a:t>May receive up to $2,500 annually for a public or private 4-year NJ college or university</a:t>
            </a:r>
            <a:endParaRPr lang="en-US" dirty="0"/>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Tree>
    <p:extLst>
      <p:ext uri="{BB962C8B-B14F-4D97-AF65-F5344CB8AC3E}">
        <p14:creationId xmlns:p14="http://schemas.microsoft.com/office/powerpoint/2010/main" val="21734998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00" name="Rectangle 3"/>
          <p:cNvSpPr txBox="1">
            <a:spLocks noGrp="1"/>
          </p:cNvSpPr>
          <p:nvPr>
            <p:ph type="body" idx="4294967295"/>
          </p:nvPr>
        </p:nvSpPr>
        <p:spPr>
          <a:xfrm>
            <a:off x="3944982" y="956207"/>
            <a:ext cx="7115741" cy="5135177"/>
          </a:xfrm>
          <a:prstGeom prst="rect">
            <a:avLst/>
          </a:prstGeom>
        </p:spPr>
        <p:txBody>
          <a:bodyPr>
            <a:normAutofit lnSpcReduction="10000"/>
          </a:bodyPr>
          <a:lstStyle/>
          <a:p>
            <a:pPr marL="0" indent="0" defTabSz="434340">
              <a:buSzTx/>
              <a:buNone/>
              <a:defRPr sz="2280" b="1"/>
            </a:pPr>
            <a:endParaRPr dirty="0"/>
          </a:p>
          <a:p>
            <a:pPr marL="0" lvl="1" indent="0" defTabSz="434340">
              <a:spcBef>
                <a:spcPts val="1100"/>
              </a:spcBef>
              <a:buSzTx/>
              <a:buNone/>
              <a:defRPr sz="2280" b="1" u="sng"/>
            </a:pPr>
            <a:r>
              <a:rPr lang="en-US" dirty="0"/>
              <a:t>Governor’s Industry Vocation Scholarship for Women &amp; Minorities</a:t>
            </a:r>
          </a:p>
          <a:p>
            <a:pPr marL="0" lvl="1" indent="217170" algn="ctr" defTabSz="434340">
              <a:spcBef>
                <a:spcPts val="1100"/>
              </a:spcBef>
              <a:buSzTx/>
              <a:buNone/>
              <a:defRPr sz="2280" b="1" u="sng"/>
            </a:pPr>
            <a:r>
              <a:rPr lang="en-US" dirty="0"/>
              <a:t>NJ-GIVS</a:t>
            </a:r>
            <a:endParaRPr dirty="0"/>
          </a:p>
          <a:p>
            <a:pPr marL="434340" lvl="2" indent="-217170" defTabSz="434340">
              <a:spcBef>
                <a:spcPts val="600"/>
              </a:spcBef>
              <a:defRPr sz="1710"/>
            </a:pPr>
            <a:r>
              <a:rPr sz="1900" dirty="0"/>
              <a:t>Up to $2,000 per year for the cost of enrollment at one of New Jersey’s 18 </a:t>
            </a:r>
            <a:r>
              <a:rPr lang="en-US" sz="1900" dirty="0"/>
              <a:t>c</a:t>
            </a:r>
            <a:r>
              <a:rPr sz="1900" dirty="0"/>
              <a:t>ounty </a:t>
            </a:r>
            <a:r>
              <a:rPr lang="en-US" sz="1900" dirty="0"/>
              <a:t>c</a:t>
            </a:r>
            <a:r>
              <a:rPr sz="1900" dirty="0"/>
              <a:t>olleges, </a:t>
            </a:r>
            <a:r>
              <a:rPr lang="en-US" sz="1900" dirty="0"/>
              <a:t>t</a:t>
            </a:r>
            <a:r>
              <a:rPr sz="1900" dirty="0"/>
              <a:t>echnical /</a:t>
            </a:r>
            <a:r>
              <a:rPr lang="en-US" sz="1900" dirty="0"/>
              <a:t>v</a:t>
            </a:r>
            <a:r>
              <a:rPr sz="1900" dirty="0"/>
              <a:t>ocational </a:t>
            </a:r>
            <a:r>
              <a:rPr lang="en-US" sz="1900" dirty="0"/>
              <a:t>s</a:t>
            </a:r>
            <a:r>
              <a:rPr sz="1900" dirty="0"/>
              <a:t>chools, some </a:t>
            </a:r>
            <a:r>
              <a:rPr lang="en-US" sz="1900" dirty="0"/>
              <a:t>p</a:t>
            </a:r>
            <a:r>
              <a:rPr sz="1900" dirty="0"/>
              <a:t>roprietary </a:t>
            </a:r>
            <a:r>
              <a:rPr lang="en-US" sz="1900" dirty="0"/>
              <a:t>s</a:t>
            </a:r>
            <a:r>
              <a:rPr sz="1900" dirty="0"/>
              <a:t>chools</a:t>
            </a:r>
          </a:p>
          <a:p>
            <a:pPr marL="434340" lvl="2" indent="-217170" defTabSz="434340">
              <a:spcBef>
                <a:spcPts val="600"/>
              </a:spcBef>
              <a:defRPr sz="1710"/>
            </a:pPr>
            <a:r>
              <a:rPr sz="1900" dirty="0"/>
              <a:t>Benefits women and minorities pursuing certificate or degree programs in construction</a:t>
            </a:r>
            <a:r>
              <a:rPr lang="en-US" sz="1900" dirty="0"/>
              <a:t>-</a:t>
            </a:r>
            <a:r>
              <a:rPr sz="1900" dirty="0"/>
              <a:t>related fields</a:t>
            </a:r>
          </a:p>
          <a:p>
            <a:pPr marL="434340" lvl="2" indent="-217170" defTabSz="434340">
              <a:spcBef>
                <a:spcPts val="600"/>
              </a:spcBef>
              <a:defRPr sz="1710"/>
            </a:pPr>
            <a:r>
              <a:rPr sz="1900" dirty="0"/>
              <a:t>Must be NJ resident and have </a:t>
            </a:r>
            <a:r>
              <a:rPr lang="en-US" sz="1900" dirty="0"/>
              <a:t>an </a:t>
            </a:r>
            <a:r>
              <a:rPr sz="1900" dirty="0"/>
              <a:t>AGI &lt; $60,000</a:t>
            </a:r>
          </a:p>
          <a:p>
            <a:pPr marL="434340" lvl="2" indent="-217170" defTabSz="434340">
              <a:spcBef>
                <a:spcPts val="600"/>
              </a:spcBef>
              <a:defRPr sz="1710" u="sng"/>
            </a:pPr>
            <a:r>
              <a:rPr sz="1900" dirty="0"/>
              <a:t>Complete separate application online. Found in the student</a:t>
            </a:r>
            <a:r>
              <a:rPr lang="en-US" sz="1900" dirty="0"/>
              <a:t>'</a:t>
            </a:r>
            <a:r>
              <a:rPr sz="1900" dirty="0"/>
              <a:t>s NJFAMS account, Apply for Scholarships</a:t>
            </a:r>
          </a:p>
          <a:p>
            <a:pPr marL="434340" lvl="2" indent="-217170" defTabSz="434340">
              <a:spcBef>
                <a:spcPts val="600"/>
              </a:spcBef>
              <a:defRPr sz="1710"/>
            </a:pPr>
            <a:r>
              <a:rPr sz="1900" dirty="0"/>
              <a:t>Some of the programs eligible for the scholarship include </a:t>
            </a:r>
          </a:p>
          <a:p>
            <a:pPr marL="1498472" lvl="3" indent="-195452" defTabSz="434340">
              <a:spcBef>
                <a:spcPts val="600"/>
              </a:spcBef>
              <a:defRPr sz="1710"/>
            </a:pPr>
            <a:r>
              <a:rPr sz="1900" dirty="0"/>
              <a:t>Construction Supervision</a:t>
            </a:r>
          </a:p>
          <a:p>
            <a:pPr marL="1498472" lvl="3" indent="-195452" defTabSz="434340">
              <a:spcBef>
                <a:spcPts val="600"/>
              </a:spcBef>
              <a:defRPr sz="1710"/>
            </a:pPr>
            <a:r>
              <a:rPr sz="1900" dirty="0"/>
              <a:t>Solar Energy Technology</a:t>
            </a:r>
          </a:p>
          <a:p>
            <a:pPr marL="1498472" lvl="3" indent="-195452" defTabSz="434340">
              <a:spcBef>
                <a:spcPts val="600"/>
              </a:spcBef>
              <a:defRPr sz="1710"/>
            </a:pPr>
            <a:r>
              <a:rPr sz="1900" dirty="0"/>
              <a:t>Architectural Engineering Technology</a:t>
            </a:r>
          </a:p>
        </p:txBody>
      </p:sp>
      <p:sp>
        <p:nvSpPr>
          <p:cNvPr id="201" name="Title 2"/>
          <p:cNvSpPr txBox="1">
            <a:spLocks noGrp="1"/>
          </p:cNvSpPr>
          <p:nvPr>
            <p:ph type="title"/>
          </p:nvPr>
        </p:nvSpPr>
        <p:spPr>
          <a:prstGeom prst="rect">
            <a:avLst/>
          </a:prstGeom>
        </p:spPr>
        <p:txBody>
          <a:bodyPr>
            <a:normAutofit/>
          </a:bodyPr>
          <a:lstStyle/>
          <a:p>
            <a:pPr defTabSz="420623">
              <a:defRPr sz="3680"/>
            </a:pPr>
            <a:r>
              <a:rPr dirty="0"/>
              <a:t>Types of Aid:</a:t>
            </a:r>
            <a:br>
              <a:rPr dirty="0"/>
            </a:br>
            <a:r>
              <a:rPr dirty="0"/>
              <a:t>State Grants &amp; Scholarships</a:t>
            </a:r>
          </a:p>
        </p:txBody>
      </p:sp>
      <p:sp>
        <p:nvSpPr>
          <p:cNvPr id="2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extLst>
      <p:ext uri="{BB962C8B-B14F-4D97-AF65-F5344CB8AC3E}">
        <p14:creationId xmlns:p14="http://schemas.microsoft.com/office/powerpoint/2010/main" val="15473738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133" y="1310054"/>
            <a:ext cx="7885619" cy="4465990"/>
          </a:xfrm>
          <a:prstGeom prst="rect">
            <a:avLst/>
          </a:prstGeom>
        </p:spPr>
      </p:pic>
    </p:spTree>
    <p:extLst>
      <p:ext uri="{BB962C8B-B14F-4D97-AF65-F5344CB8AC3E}">
        <p14:creationId xmlns:p14="http://schemas.microsoft.com/office/powerpoint/2010/main" val="6820308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07" name="Rectangle 3"/>
          <p:cNvSpPr txBox="1">
            <a:spLocks noGrp="1"/>
          </p:cNvSpPr>
          <p:nvPr>
            <p:ph type="body" sz="half" idx="4294967295"/>
          </p:nvPr>
        </p:nvSpPr>
        <p:spPr>
          <a:xfrm>
            <a:off x="4049486" y="1559966"/>
            <a:ext cx="6618514" cy="1732216"/>
          </a:xfrm>
          <a:prstGeom prst="rect">
            <a:avLst/>
          </a:prstGeom>
        </p:spPr>
        <p:txBody>
          <a:bodyPr>
            <a:normAutofit/>
          </a:bodyPr>
          <a:lstStyle/>
          <a:p>
            <a:pPr marL="0" lvl="1" indent="0">
              <a:spcBef>
                <a:spcPts val="1100"/>
              </a:spcBef>
              <a:buSzTx/>
              <a:buNone/>
              <a:defRPr sz="2400" b="1" u="sng"/>
            </a:pPr>
            <a:r>
              <a:rPr dirty="0"/>
              <a:t>Community College Opportunity Grant (CCOG)</a:t>
            </a:r>
          </a:p>
          <a:p>
            <a:pPr marL="0" lvl="1" indent="0">
              <a:spcBef>
                <a:spcPts val="800"/>
              </a:spcBef>
              <a:buSzTx/>
              <a:buNone/>
              <a:defRPr sz="1800" b="1"/>
            </a:pPr>
            <a:r>
              <a:rPr sz="1600" dirty="0"/>
              <a:t>Pays for all or part of the cost of Tuition and Approved fees</a:t>
            </a:r>
            <a:r>
              <a:rPr lang="en-US" sz="1600" dirty="0"/>
              <a:t> at a NJ county college</a:t>
            </a:r>
            <a:endParaRPr sz="1600" dirty="0"/>
          </a:p>
          <a:p>
            <a:pPr marL="457200" lvl="1" indent="-228600">
              <a:spcBef>
                <a:spcPts val="800"/>
              </a:spcBef>
              <a:buFontTx/>
              <a:buChar char="•"/>
              <a:defRPr sz="1800"/>
            </a:pPr>
            <a:r>
              <a:rPr dirty="0"/>
              <a:t>Must take a minimum of six credits per semester</a:t>
            </a:r>
          </a:p>
          <a:p>
            <a:pPr marL="457200" lvl="1" indent="-228600">
              <a:spcBef>
                <a:spcPts val="800"/>
              </a:spcBef>
              <a:buFontTx/>
              <a:buChar char="•"/>
              <a:defRPr sz="1800"/>
            </a:pPr>
            <a:r>
              <a:rPr dirty="0"/>
              <a:t>Must make satisfactory academic progress</a:t>
            </a:r>
          </a:p>
        </p:txBody>
      </p:sp>
      <p:sp>
        <p:nvSpPr>
          <p:cNvPr id="20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graphicFrame>
        <p:nvGraphicFramePr>
          <p:cNvPr id="210" name="Table 5"/>
          <p:cNvGraphicFramePr/>
          <p:nvPr>
            <p:extLst>
              <p:ext uri="{D42A27DB-BD31-4B8C-83A1-F6EECF244321}">
                <p14:modId xmlns:p14="http://schemas.microsoft.com/office/powerpoint/2010/main" val="2577071362"/>
              </p:ext>
            </p:extLst>
          </p:nvPr>
        </p:nvGraphicFramePr>
        <p:xfrm>
          <a:off x="3612974" y="3292181"/>
          <a:ext cx="8229600" cy="2756926"/>
        </p:xfrm>
        <a:graphic>
          <a:graphicData uri="http://schemas.openxmlformats.org/drawingml/2006/table">
            <a:tbl>
              <a:tblPr firstRow="1" bandRow="1">
                <a:tableStyleId>{4C3C2611-4C71-4FC5-86AE-919BDF0F9419}</a:tableStyleId>
              </a:tblPr>
              <a:tblGrid>
                <a:gridCol w="1798772">
                  <a:extLst>
                    <a:ext uri="{9D8B030D-6E8A-4147-A177-3AD203B41FA5}">
                      <a16:colId xmlns:a16="http://schemas.microsoft.com/office/drawing/2014/main" val="20000"/>
                    </a:ext>
                  </a:extLst>
                </a:gridCol>
                <a:gridCol w="6430828">
                  <a:extLst>
                    <a:ext uri="{9D8B030D-6E8A-4147-A177-3AD203B41FA5}">
                      <a16:colId xmlns:a16="http://schemas.microsoft.com/office/drawing/2014/main" val="20001"/>
                    </a:ext>
                  </a:extLst>
                </a:gridCol>
              </a:tblGrid>
              <a:tr h="699036">
                <a:tc>
                  <a:txBody>
                    <a:bodyPr/>
                    <a:lstStyle/>
                    <a:p>
                      <a:pPr algn="ctr" defTabSz="457200">
                        <a:defRPr sz="1800" b="0">
                          <a:solidFill>
                            <a:srgbClr val="000000"/>
                          </a:solidFill>
                        </a:defRPr>
                      </a:pPr>
                      <a:r>
                        <a:rPr b="1" dirty="0">
                          <a:solidFill>
                            <a:srgbClr val="FFFFFF"/>
                          </a:solidFill>
                        </a:rPr>
                        <a:t>Tier I</a:t>
                      </a:r>
                    </a:p>
                  </a:txBody>
                  <a:tcPr marL="45720" marR="45720" anchor="ctr" horzOverflow="overflow">
                    <a:solidFill>
                      <a:srgbClr val="96A6E1"/>
                    </a:solidFill>
                  </a:tcPr>
                </a:tc>
                <a:tc>
                  <a:txBody>
                    <a:bodyPr/>
                    <a:lstStyle/>
                    <a:p>
                      <a:pPr algn="l" defTabSz="457200">
                        <a:defRPr sz="1800" b="0">
                          <a:solidFill>
                            <a:srgbClr val="000000"/>
                          </a:solidFill>
                        </a:defRPr>
                      </a:pPr>
                      <a:r>
                        <a:rPr b="1" dirty="0">
                          <a:solidFill>
                            <a:srgbClr val="FFFFFF"/>
                          </a:solidFill>
                        </a:rPr>
                        <a:t>AGI  $0 - $65,000 for maximum award</a:t>
                      </a:r>
                      <a:r>
                        <a:rPr lang="en-US" b="1" dirty="0">
                          <a:solidFill>
                            <a:srgbClr val="FFFFFF"/>
                          </a:solidFill>
                        </a:rPr>
                        <a:t>: Tuition</a:t>
                      </a:r>
                      <a:r>
                        <a:rPr lang="en-US" b="1" baseline="0" dirty="0">
                          <a:solidFill>
                            <a:srgbClr val="FFFFFF"/>
                          </a:solidFill>
                        </a:rPr>
                        <a:t> &amp; Approved Fees</a:t>
                      </a:r>
                      <a:endParaRPr b="1" dirty="0">
                        <a:solidFill>
                          <a:srgbClr val="FFFFFF"/>
                        </a:solidFill>
                      </a:endParaRPr>
                    </a:p>
                  </a:txBody>
                  <a:tcPr marL="45720" marR="45720" anchor="ctr" horzOverflow="overflow">
                    <a:solidFill>
                      <a:srgbClr val="96A6E1"/>
                    </a:solidFill>
                  </a:tcPr>
                </a:tc>
                <a:extLst>
                  <a:ext uri="{0D108BD9-81ED-4DB2-BD59-A6C34878D82A}">
                    <a16:rowId xmlns:a16="http://schemas.microsoft.com/office/drawing/2014/main" val="10000"/>
                  </a:ext>
                </a:extLst>
              </a:tr>
              <a:tr h="1028945">
                <a:tc>
                  <a:txBody>
                    <a:bodyPr/>
                    <a:lstStyle/>
                    <a:p>
                      <a:pPr algn="ctr" defTabSz="457200">
                        <a:defRPr sz="1800"/>
                      </a:pPr>
                      <a:r>
                        <a:rPr dirty="0"/>
                        <a:t>Tier II</a:t>
                      </a:r>
                    </a:p>
                  </a:txBody>
                  <a:tcPr marL="45720" marR="45720" anchor="ctr" horzOverflow="overflow"/>
                </a:tc>
                <a:tc>
                  <a:txBody>
                    <a:bodyPr/>
                    <a:lstStyle/>
                    <a:p>
                      <a:pPr algn="l" defTabSz="457200">
                        <a:defRPr sz="1800"/>
                      </a:pPr>
                      <a:r>
                        <a:rPr dirty="0"/>
                        <a:t>AGI $65,001 – 80,000 for </a:t>
                      </a:r>
                      <a:r>
                        <a:rPr lang="en-US" dirty="0"/>
                        <a:t>one half </a:t>
                      </a:r>
                      <a:r>
                        <a:rPr dirty="0"/>
                        <a:t>of the maximum award at that </a:t>
                      </a:r>
                      <a:r>
                        <a:rPr lang="en-US" dirty="0"/>
                        <a:t>                                                                                                                                county college</a:t>
                      </a:r>
                      <a:endParaRPr dirty="0"/>
                    </a:p>
                  </a:txBody>
                  <a:tcPr marL="45720" marR="45720" anchor="ctr" horzOverflow="overflow">
                    <a:solidFill>
                      <a:srgbClr val="CAD3F0"/>
                    </a:solidFill>
                  </a:tcPr>
                </a:tc>
                <a:extLst>
                  <a:ext uri="{0D108BD9-81ED-4DB2-BD59-A6C34878D82A}">
                    <a16:rowId xmlns:a16="http://schemas.microsoft.com/office/drawing/2014/main" val="10001"/>
                  </a:ext>
                </a:extLst>
              </a:tr>
              <a:tr h="1028945">
                <a:tc>
                  <a:txBody>
                    <a:bodyPr/>
                    <a:lstStyle/>
                    <a:p>
                      <a:pPr algn="ctr" defTabSz="457200">
                        <a:defRPr sz="1800"/>
                      </a:pPr>
                      <a:r>
                        <a:rPr dirty="0"/>
                        <a:t>Tier III</a:t>
                      </a:r>
                    </a:p>
                  </a:txBody>
                  <a:tcPr marL="45720" marR="45720" anchor="ctr" horzOverflow="overflow"/>
                </a:tc>
                <a:tc>
                  <a:txBody>
                    <a:bodyPr/>
                    <a:lstStyle/>
                    <a:p>
                      <a:pPr algn="l" defTabSz="457200">
                        <a:defRPr sz="1800"/>
                      </a:pPr>
                      <a:r>
                        <a:rPr dirty="0"/>
                        <a:t>AGI $80,001 - $100,000 for </a:t>
                      </a:r>
                      <a:r>
                        <a:rPr lang="en-US" dirty="0"/>
                        <a:t>one-third</a:t>
                      </a:r>
                      <a:r>
                        <a:rPr dirty="0"/>
                        <a:t> of the maximum award at that</a:t>
                      </a:r>
                      <a:r>
                        <a:rPr lang="en-US" dirty="0"/>
                        <a:t> county college</a:t>
                      </a:r>
                      <a:endParaRPr dirty="0"/>
                    </a:p>
                  </a:txBody>
                  <a:tcPr marL="45720" marR="45720" anchor="ctr" horzOverflow="overflow"/>
                </a:tc>
                <a:extLst>
                  <a:ext uri="{0D108BD9-81ED-4DB2-BD59-A6C34878D82A}">
                    <a16:rowId xmlns:a16="http://schemas.microsoft.com/office/drawing/2014/main" val="10002"/>
                  </a:ext>
                </a:extLst>
              </a:tr>
            </a:tbl>
          </a:graphicData>
        </a:graphic>
      </p:graphicFrame>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8388698" y="199360"/>
            <a:ext cx="2117910" cy="1111903"/>
          </a:xfrm>
          <a:prstGeom prst="rect">
            <a:avLst/>
          </a:prstGeom>
          <a:ln>
            <a:noFill/>
          </a:ln>
          <a:extLst>
            <a:ext uri="{53640926-AAD7-44D8-BBD7-CCE9431645EC}">
              <a14:shadowObscured xmlns:a14="http://schemas.microsoft.com/office/drawing/2010/main"/>
            </a:ext>
          </a:extLst>
        </p:spPr>
      </p:pic>
      <p:sp>
        <p:nvSpPr>
          <p:cNvPr id="9"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endParaRPr lang="en-US" dirty="0">
              <a:solidFill>
                <a:schemeClr val="bg1"/>
              </a:solidFill>
            </a:endParaRPr>
          </a:p>
        </p:txBody>
      </p:sp>
      <p:cxnSp>
        <p:nvCxnSpPr>
          <p:cNvPr id="3" name="Straight Connector 2"/>
          <p:cNvCxnSpPr/>
          <p:nvPr/>
        </p:nvCxnSpPr>
        <p:spPr>
          <a:xfrm>
            <a:off x="5416062" y="3292180"/>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3610535" y="3292179"/>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a:off x="11842574" y="3292178"/>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883949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1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graphicFrame>
        <p:nvGraphicFramePr>
          <p:cNvPr id="217" name="Table 5"/>
          <p:cNvGraphicFramePr/>
          <p:nvPr>
            <p:extLst>
              <p:ext uri="{D42A27DB-BD31-4B8C-83A1-F6EECF244321}">
                <p14:modId xmlns:p14="http://schemas.microsoft.com/office/powerpoint/2010/main" val="232552209"/>
              </p:ext>
            </p:extLst>
          </p:nvPr>
        </p:nvGraphicFramePr>
        <p:xfrm>
          <a:off x="3510947" y="3578069"/>
          <a:ext cx="8347527" cy="2717441"/>
        </p:xfrm>
        <a:graphic>
          <a:graphicData uri="http://schemas.openxmlformats.org/drawingml/2006/table">
            <a:tbl>
              <a:tblPr firstRow="1" bandRow="1">
                <a:tableStyleId>{4C3C2611-4C71-4FC5-86AE-919BDF0F9419}</a:tableStyleId>
              </a:tblPr>
              <a:tblGrid>
                <a:gridCol w="1824547">
                  <a:extLst>
                    <a:ext uri="{9D8B030D-6E8A-4147-A177-3AD203B41FA5}">
                      <a16:colId xmlns:a16="http://schemas.microsoft.com/office/drawing/2014/main" val="20000"/>
                    </a:ext>
                  </a:extLst>
                </a:gridCol>
                <a:gridCol w="6522980">
                  <a:extLst>
                    <a:ext uri="{9D8B030D-6E8A-4147-A177-3AD203B41FA5}">
                      <a16:colId xmlns:a16="http://schemas.microsoft.com/office/drawing/2014/main" val="20001"/>
                    </a:ext>
                  </a:extLst>
                </a:gridCol>
              </a:tblGrid>
              <a:tr h="610379">
                <a:tc>
                  <a:txBody>
                    <a:bodyPr/>
                    <a:lstStyle/>
                    <a:p>
                      <a:pPr algn="ctr" defTabSz="457200">
                        <a:defRPr sz="1800" b="0">
                          <a:solidFill>
                            <a:srgbClr val="000000"/>
                          </a:solidFill>
                        </a:defRPr>
                      </a:pPr>
                      <a:r>
                        <a:rPr b="1" dirty="0">
                          <a:solidFill>
                            <a:srgbClr val="FFFFFF"/>
                          </a:solidFill>
                        </a:rPr>
                        <a:t>Tier I</a:t>
                      </a:r>
                    </a:p>
                  </a:txBody>
                  <a:tcPr marL="45720" marR="45720" anchor="ctr" horzOverflow="overflow">
                    <a:solidFill>
                      <a:srgbClr val="96A6E1"/>
                    </a:solidFill>
                  </a:tcPr>
                </a:tc>
                <a:tc>
                  <a:txBody>
                    <a:bodyPr/>
                    <a:lstStyle/>
                    <a:p>
                      <a:pPr algn="l" defTabSz="457200">
                        <a:defRPr sz="1800" b="0">
                          <a:solidFill>
                            <a:srgbClr val="000000"/>
                          </a:solidFill>
                        </a:defRPr>
                      </a:pPr>
                      <a:r>
                        <a:rPr lang="en-US" b="1" dirty="0">
                          <a:solidFill>
                            <a:srgbClr val="FFFFFF"/>
                          </a:solidFill>
                        </a:rPr>
                        <a:t> </a:t>
                      </a:r>
                      <a:r>
                        <a:rPr b="1" dirty="0">
                          <a:solidFill>
                            <a:srgbClr val="FFFFFF"/>
                          </a:solidFill>
                        </a:rPr>
                        <a:t>AGI $0 - $65,000 for maximum award</a:t>
                      </a:r>
                      <a:r>
                        <a:rPr lang="en-US" b="1" dirty="0">
                          <a:solidFill>
                            <a:srgbClr val="FFFFFF"/>
                          </a:solidFill>
                        </a:rPr>
                        <a:t>: Tuition &amp;</a:t>
                      </a:r>
                      <a:r>
                        <a:rPr lang="en-US" b="1" baseline="0" dirty="0">
                          <a:solidFill>
                            <a:srgbClr val="FFFFFF"/>
                          </a:solidFill>
                        </a:rPr>
                        <a:t> Approved Fees</a:t>
                      </a:r>
                      <a:endParaRPr b="1" dirty="0">
                        <a:solidFill>
                          <a:srgbClr val="FFFFFF"/>
                        </a:solidFill>
                      </a:endParaRPr>
                    </a:p>
                  </a:txBody>
                  <a:tcPr marL="45720" marR="45720" anchor="ctr" horzOverflow="overflow">
                    <a:solidFill>
                      <a:srgbClr val="96A6E1"/>
                    </a:solidFill>
                  </a:tcPr>
                </a:tc>
                <a:extLst>
                  <a:ext uri="{0D108BD9-81ED-4DB2-BD59-A6C34878D82A}">
                    <a16:rowId xmlns:a16="http://schemas.microsoft.com/office/drawing/2014/main" val="10000"/>
                  </a:ext>
                </a:extLst>
              </a:tr>
              <a:tr h="1053531">
                <a:tc>
                  <a:txBody>
                    <a:bodyPr/>
                    <a:lstStyle/>
                    <a:p>
                      <a:pPr algn="ctr" defTabSz="457200">
                        <a:defRPr sz="1800"/>
                      </a:pPr>
                      <a:r>
                        <a:rPr dirty="0"/>
                        <a:t>Tier II</a:t>
                      </a:r>
                    </a:p>
                  </a:txBody>
                  <a:tcPr marL="45720" marR="45720" anchor="ctr" horzOverflow="overflow"/>
                </a:tc>
                <a:tc>
                  <a:txBody>
                    <a:bodyPr/>
                    <a:lstStyle/>
                    <a:p>
                      <a:pPr algn="l" defTabSz="457200">
                        <a:defRPr sz="1800"/>
                      </a:pPr>
                      <a:r>
                        <a:rPr dirty="0"/>
                        <a:t>AGI $65</a:t>
                      </a:r>
                      <a:r>
                        <a:rPr lang="en-US" dirty="0"/>
                        <a:t>,</a:t>
                      </a:r>
                      <a:r>
                        <a:rPr dirty="0"/>
                        <a:t>001 – 80,000 pay </a:t>
                      </a:r>
                      <a:r>
                        <a:rPr lang="en-US" dirty="0"/>
                        <a:t>a net price</a:t>
                      </a:r>
                      <a:r>
                        <a:rPr lang="en-US" baseline="0" dirty="0"/>
                        <a:t> of no more </a:t>
                      </a:r>
                      <a:r>
                        <a:rPr dirty="0"/>
                        <a:t>than $7,500</a:t>
                      </a:r>
                      <a:r>
                        <a:rPr lang="en-US" baseline="0" dirty="0"/>
                        <a:t> in      tuition and approved fees</a:t>
                      </a:r>
                      <a:endParaRPr dirty="0"/>
                    </a:p>
                  </a:txBody>
                  <a:tcPr marL="45720" marR="45720" anchor="ctr" horzOverflow="overflow">
                    <a:solidFill>
                      <a:srgbClr val="CAD3F0"/>
                    </a:solidFill>
                  </a:tcPr>
                </a:tc>
                <a:extLst>
                  <a:ext uri="{0D108BD9-81ED-4DB2-BD59-A6C34878D82A}">
                    <a16:rowId xmlns:a16="http://schemas.microsoft.com/office/drawing/2014/main" val="10001"/>
                  </a:ext>
                </a:extLst>
              </a:tr>
              <a:tr h="1053531">
                <a:tc>
                  <a:txBody>
                    <a:bodyPr/>
                    <a:lstStyle/>
                    <a:p>
                      <a:pPr algn="ctr" defTabSz="457200">
                        <a:defRPr sz="1800"/>
                      </a:pPr>
                      <a:r>
                        <a:rPr dirty="0"/>
                        <a:t>Tier III</a:t>
                      </a:r>
                    </a:p>
                  </a:txBody>
                  <a:tcPr marL="45720" marR="45720" anchor="ctr" horzOverflow="overflow"/>
                </a:tc>
                <a:tc>
                  <a:txBody>
                    <a:bodyPr/>
                    <a:lstStyle/>
                    <a:p>
                      <a:pPr algn="l" defTabSz="457200">
                        <a:defRPr sz="1800"/>
                      </a:pPr>
                      <a:r>
                        <a:rPr dirty="0"/>
                        <a:t>AGI $80,001 - $100,000 pay </a:t>
                      </a:r>
                      <a:r>
                        <a:rPr lang="en-US" dirty="0"/>
                        <a:t>a net </a:t>
                      </a:r>
                      <a:r>
                        <a:rPr dirty="0"/>
                        <a:t>price of no more than $10,000</a:t>
                      </a:r>
                      <a:r>
                        <a:rPr lang="en-US" dirty="0"/>
                        <a:t> in tuition and approved fees</a:t>
                      </a:r>
                      <a:endParaRPr dirty="0"/>
                    </a:p>
                  </a:txBody>
                  <a:tcPr marL="45720" marR="45720" anchor="ctr" horzOverflow="overflow"/>
                </a:tc>
                <a:extLst>
                  <a:ext uri="{0D108BD9-81ED-4DB2-BD59-A6C34878D82A}">
                    <a16:rowId xmlns:a16="http://schemas.microsoft.com/office/drawing/2014/main" val="10002"/>
                  </a:ext>
                </a:extLst>
              </a:tr>
            </a:tbl>
          </a:graphicData>
        </a:graphic>
      </p:graphicFrame>
      <p:sp>
        <p:nvSpPr>
          <p:cNvPr id="218" name="Garden State Guarantee…"/>
          <p:cNvSpPr txBox="1"/>
          <p:nvPr/>
        </p:nvSpPr>
        <p:spPr>
          <a:xfrm>
            <a:off x="3765270" y="1293162"/>
            <a:ext cx="6597390" cy="216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spcBef>
                <a:spcPts val="300"/>
              </a:spcBef>
              <a:buClr>
                <a:srgbClr val="000000"/>
              </a:buClr>
              <a:defRPr sz="1400"/>
            </a:pPr>
            <a:r>
              <a:rPr sz="2400" b="1" u="sng" dirty="0"/>
              <a:t>Garden State Guarantee</a:t>
            </a:r>
            <a:endParaRPr lang="en-US" sz="2400" b="1" u="sng" dirty="0"/>
          </a:p>
          <a:p>
            <a:pPr lvl="1" indent="0" defTabSz="457200">
              <a:spcBef>
                <a:spcPts val="300"/>
              </a:spcBef>
              <a:buClr>
                <a:srgbClr val="000000"/>
              </a:buClr>
              <a:defRPr sz="1400"/>
            </a:pPr>
            <a:r>
              <a:rPr lang="en-US" b="1" dirty="0"/>
              <a:t>Pays for all or part of the cost of tuition and approved fees at a NJ state college</a:t>
            </a:r>
          </a:p>
          <a:p>
            <a:pPr marL="457200" indent="-228600" defTabSz="457200">
              <a:lnSpc>
                <a:spcPct val="120000"/>
              </a:lnSpc>
              <a:spcBef>
                <a:spcPts val="300"/>
              </a:spcBef>
              <a:buClr>
                <a:srgbClr val="000000"/>
              </a:buClr>
              <a:buSzPct val="100000"/>
              <a:buChar char="•"/>
              <a:defRPr sz="1800"/>
            </a:pPr>
            <a:r>
              <a:rPr dirty="0"/>
              <a:t>New Jersey State Colleges and Universities </a:t>
            </a:r>
          </a:p>
          <a:p>
            <a:pPr marL="457200" indent="-228600" defTabSz="457200">
              <a:lnSpc>
                <a:spcPct val="120000"/>
              </a:lnSpc>
              <a:spcBef>
                <a:spcPts val="300"/>
              </a:spcBef>
              <a:buClr>
                <a:srgbClr val="000000"/>
              </a:buClr>
              <a:buSzPct val="100000"/>
              <a:buChar char="•"/>
              <a:defRPr sz="1800"/>
            </a:pPr>
            <a:r>
              <a:rPr dirty="0"/>
              <a:t>Must make Satisfactory Academic Progress</a:t>
            </a:r>
          </a:p>
          <a:p>
            <a:pPr marL="457200" indent="-228600" defTabSz="457200">
              <a:lnSpc>
                <a:spcPct val="120000"/>
              </a:lnSpc>
              <a:spcBef>
                <a:spcPts val="300"/>
              </a:spcBef>
              <a:buClr>
                <a:srgbClr val="000000"/>
              </a:buClr>
              <a:buSzPct val="100000"/>
              <a:buChar char="•"/>
              <a:defRPr sz="1800"/>
            </a:pPr>
            <a:r>
              <a:rPr dirty="0"/>
              <a:t>Available for students in their third and fourth year of enrollment</a:t>
            </a:r>
            <a:r>
              <a:rPr lang="en-US" dirty="0"/>
              <a:t> at a public 4-year institution</a:t>
            </a:r>
            <a:endParaRPr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8388698" y="161515"/>
            <a:ext cx="2117910" cy="1111903"/>
          </a:xfrm>
          <a:prstGeom prst="rect">
            <a:avLst/>
          </a:prstGeom>
          <a:ln>
            <a:noFill/>
          </a:ln>
          <a:extLst>
            <a:ext uri="{53640926-AAD7-44D8-BBD7-CCE9431645EC}">
              <a14:shadowObscured xmlns:a14="http://schemas.microsoft.com/office/drawing/2010/main"/>
            </a:ext>
          </a:extLst>
        </p:spPr>
      </p:pic>
      <p:sp>
        <p:nvSpPr>
          <p:cNvPr id="10"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endParaRPr lang="en-US" dirty="0">
              <a:solidFill>
                <a:schemeClr val="bg1"/>
              </a:solidFill>
            </a:endParaRPr>
          </a:p>
        </p:txBody>
      </p:sp>
      <p:cxnSp>
        <p:nvCxnSpPr>
          <p:cNvPr id="9" name="Straight Connector 8"/>
          <p:cNvCxnSpPr/>
          <p:nvPr/>
        </p:nvCxnSpPr>
        <p:spPr>
          <a:xfrm flipH="1">
            <a:off x="3510947" y="3632578"/>
            <a:ext cx="2817" cy="2662932"/>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1" name="Straight Connector 10"/>
          <p:cNvCxnSpPr/>
          <p:nvPr/>
        </p:nvCxnSpPr>
        <p:spPr>
          <a:xfrm>
            <a:off x="5336932" y="3578069"/>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1858474" y="3578069"/>
            <a:ext cx="0" cy="2717441"/>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28554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ooter Placeholder 3"/>
          <p:cNvSpPr txBox="1"/>
          <p:nvPr/>
        </p:nvSpPr>
        <p:spPr>
          <a:xfrm>
            <a:off x="3081079" y="6263351"/>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23" name="Rectangle 3"/>
          <p:cNvSpPr txBox="1">
            <a:spLocks noGrp="1"/>
          </p:cNvSpPr>
          <p:nvPr>
            <p:ph type="body" idx="4294967295"/>
          </p:nvPr>
        </p:nvSpPr>
        <p:spPr>
          <a:xfrm>
            <a:off x="3843437" y="566731"/>
            <a:ext cx="7406641" cy="5158290"/>
          </a:xfrm>
          <a:prstGeom prst="rect">
            <a:avLst/>
          </a:prstGeom>
        </p:spPr>
        <p:txBody>
          <a:bodyPr/>
          <a:lstStyle/>
          <a:p>
            <a:pPr marL="0" lvl="2" indent="457200">
              <a:spcBef>
                <a:spcPts val="1000"/>
              </a:spcBef>
              <a:buSzTx/>
              <a:buNone/>
              <a:defRPr sz="1600">
                <a:solidFill>
                  <a:srgbClr val="660066"/>
                </a:solidFill>
              </a:defRPr>
            </a:pPr>
            <a:endParaRPr dirty="0"/>
          </a:p>
          <a:p>
            <a:pPr marL="342899" indent="-342899">
              <a:lnSpc>
                <a:spcPct val="120000"/>
              </a:lnSpc>
              <a:spcBef>
                <a:spcPts val="0"/>
              </a:spcBef>
              <a:defRPr sz="2000"/>
            </a:pPr>
            <a:r>
              <a:rPr dirty="0"/>
              <a:t>Student enrolls in a </a:t>
            </a:r>
            <a:r>
              <a:rPr dirty="0" err="1"/>
              <a:t>bonafide</a:t>
            </a:r>
            <a:r>
              <a:rPr dirty="0"/>
              <a:t> 3 + 1 major/degree program</a:t>
            </a:r>
          </a:p>
          <a:p>
            <a:pPr marL="342899" indent="-342899">
              <a:lnSpc>
                <a:spcPct val="120000"/>
              </a:lnSpc>
              <a:spcBef>
                <a:spcPts val="0"/>
              </a:spcBef>
              <a:defRPr sz="2000"/>
            </a:pPr>
            <a:r>
              <a:rPr dirty="0"/>
              <a:t>Student completes the first two years at the community college and earns an </a:t>
            </a:r>
            <a:r>
              <a:rPr lang="en-US" dirty="0"/>
              <a:t>a</a:t>
            </a:r>
            <a:r>
              <a:rPr dirty="0"/>
              <a:t>ssociate </a:t>
            </a:r>
            <a:r>
              <a:rPr lang="en-US" dirty="0"/>
              <a:t>d</a:t>
            </a:r>
            <a:r>
              <a:rPr dirty="0"/>
              <a:t>egree</a:t>
            </a:r>
          </a:p>
          <a:p>
            <a:pPr marL="342899" indent="-342899">
              <a:lnSpc>
                <a:spcPct val="120000"/>
              </a:lnSpc>
              <a:spcBef>
                <a:spcPts val="0"/>
              </a:spcBef>
              <a:defRPr sz="2000"/>
            </a:pPr>
            <a:r>
              <a:rPr dirty="0"/>
              <a:t>Pays community college tuition and fees for the associate degree </a:t>
            </a:r>
            <a:r>
              <a:rPr b="1" u="sng" dirty="0"/>
              <a:t>and</a:t>
            </a:r>
            <a:r>
              <a:rPr dirty="0"/>
              <a:t> the third year of their </a:t>
            </a:r>
            <a:r>
              <a:rPr lang="en-US" dirty="0"/>
              <a:t>bachelor’s degree </a:t>
            </a:r>
            <a:r>
              <a:rPr dirty="0"/>
              <a:t>program</a:t>
            </a:r>
          </a:p>
          <a:p>
            <a:pPr marL="342899" indent="-342899">
              <a:lnSpc>
                <a:spcPct val="120000"/>
              </a:lnSpc>
              <a:spcBef>
                <a:spcPts val="0"/>
              </a:spcBef>
              <a:defRPr sz="2000"/>
            </a:pPr>
            <a:r>
              <a:rPr dirty="0"/>
              <a:t>Attends and pays the four-year institution</a:t>
            </a:r>
            <a:r>
              <a:rPr lang="en-US" dirty="0"/>
              <a:t>'s </a:t>
            </a:r>
            <a:r>
              <a:rPr dirty="0"/>
              <a:t>tuition </a:t>
            </a:r>
            <a:br>
              <a:rPr dirty="0"/>
            </a:br>
            <a:r>
              <a:rPr dirty="0"/>
              <a:t>and fees in the final year</a:t>
            </a:r>
            <a:r>
              <a:rPr lang="en-US" dirty="0"/>
              <a:t> of their bachelor’s degree</a:t>
            </a:r>
            <a:endParaRPr dirty="0"/>
          </a:p>
          <a:p>
            <a:pPr marL="342899" indent="-342899">
              <a:lnSpc>
                <a:spcPct val="120000"/>
              </a:lnSpc>
              <a:spcBef>
                <a:spcPts val="0"/>
              </a:spcBef>
              <a:defRPr sz="2000"/>
            </a:pPr>
            <a:r>
              <a:rPr lang="en-US" dirty="0"/>
              <a:t>Must have a complete TAG record to be potentially</a:t>
            </a:r>
          </a:p>
          <a:p>
            <a:pPr marL="0" indent="0">
              <a:lnSpc>
                <a:spcPct val="120000"/>
              </a:lnSpc>
              <a:spcBef>
                <a:spcPts val="0"/>
              </a:spcBef>
              <a:buNone/>
              <a:defRPr sz="2000"/>
            </a:pPr>
            <a:r>
              <a:rPr lang="en-US" dirty="0"/>
              <a:t>       eligible for TAG, NJSTARS, and/or CCOG</a:t>
            </a:r>
            <a:endParaRPr dirty="0"/>
          </a:p>
        </p:txBody>
      </p:sp>
      <p:sp>
        <p:nvSpPr>
          <p:cNvPr id="22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226" name="gradHat_web.png" descr="gradHat_web.png"/>
          <p:cNvPicPr>
            <a:picLocks noChangeAspect="1"/>
          </p:cNvPicPr>
          <p:nvPr/>
        </p:nvPicPr>
        <p:blipFill>
          <a:blip r:embed="rId2"/>
          <a:stretch>
            <a:fillRect/>
          </a:stretch>
        </p:blipFill>
        <p:spPr>
          <a:xfrm>
            <a:off x="9421804" y="3983350"/>
            <a:ext cx="2549770" cy="2267656"/>
          </a:xfrm>
          <a:prstGeom prst="rect">
            <a:avLst/>
          </a:prstGeom>
          <a:ln w="12700">
            <a:miter lim="400000"/>
          </a:ln>
        </p:spPr>
      </p:pic>
      <p:sp>
        <p:nvSpPr>
          <p:cNvPr id="7"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3 + 1 Degree Completion Programs</a:t>
            </a:r>
          </a:p>
        </p:txBody>
      </p:sp>
    </p:spTree>
    <p:extLst>
      <p:ext uri="{BB962C8B-B14F-4D97-AF65-F5344CB8AC3E}">
        <p14:creationId xmlns:p14="http://schemas.microsoft.com/office/powerpoint/2010/main" val="27236313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chor="ctr">
            <a:normAutofit/>
          </a:bodyPr>
          <a:lstStyle>
            <a:lvl1pPr defTabSz="420623">
              <a:defRPr sz="3680"/>
            </a:lvl1pPr>
          </a:lstStyle>
          <a:p>
            <a:r>
              <a:rPr dirty="0"/>
              <a:t>Loans &amp; </a:t>
            </a:r>
            <a:r>
              <a:rPr lang="en-US" dirty="0"/>
              <a:t>Financing </a:t>
            </a:r>
            <a:r>
              <a:rPr dirty="0"/>
              <a:t>Shortfall Solutions</a:t>
            </a:r>
          </a:p>
        </p:txBody>
      </p:sp>
      <p:sp>
        <p:nvSpPr>
          <p:cNvPr id="23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a:lnSpc>
                <a:spcPct val="120000"/>
              </a:lnSpc>
              <a:spcBef>
                <a:spcPts val="900"/>
              </a:spcBef>
              <a:defRPr sz="2200"/>
            </a:pPr>
            <a:r>
              <a:rPr lang="en-US" dirty="0"/>
              <a:t>Monthly Payment Plans – offered by the college</a:t>
            </a:r>
          </a:p>
          <a:p>
            <a:pPr>
              <a:lnSpc>
                <a:spcPct val="120000"/>
              </a:lnSpc>
              <a:spcBef>
                <a:spcPts val="900"/>
              </a:spcBef>
              <a:defRPr sz="2200"/>
            </a:pPr>
            <a:r>
              <a:rPr lang="en-US" dirty="0"/>
              <a:t>Federal Direct Loan Program (1</a:t>
            </a:r>
            <a:r>
              <a:rPr lang="en-US" baseline="30000" dirty="0"/>
              <a:t>st</a:t>
            </a:r>
            <a:r>
              <a:rPr lang="en-US" dirty="0"/>
              <a:t> year dependent student)</a:t>
            </a:r>
          </a:p>
          <a:p>
            <a:pPr marL="742950" lvl="1" indent="-285750">
              <a:lnSpc>
                <a:spcPct val="120000"/>
              </a:lnSpc>
              <a:spcBef>
                <a:spcPts val="900"/>
              </a:spcBef>
              <a:defRPr sz="2200">
                <a:solidFill>
                  <a:srgbClr val="660066"/>
                </a:solidFill>
              </a:defRPr>
            </a:pPr>
            <a:r>
              <a:rPr lang="en-US" dirty="0"/>
              <a:t>Subsidized Loan $3,500 need based</a:t>
            </a:r>
          </a:p>
          <a:p>
            <a:pPr marL="742950" lvl="1" indent="-285750">
              <a:lnSpc>
                <a:spcPct val="120000"/>
              </a:lnSpc>
              <a:spcBef>
                <a:spcPts val="900"/>
              </a:spcBef>
              <a:defRPr sz="2200">
                <a:solidFill>
                  <a:srgbClr val="660066"/>
                </a:solidFill>
              </a:defRPr>
            </a:pPr>
            <a:r>
              <a:rPr lang="en-US" dirty="0"/>
              <a:t>Unsubsidized Loan $2,000 additional</a:t>
            </a:r>
            <a:endParaRPr lang="en-US" sz="2800" dirty="0"/>
          </a:p>
          <a:p>
            <a:pPr>
              <a:lnSpc>
                <a:spcPct val="120000"/>
              </a:lnSpc>
              <a:spcBef>
                <a:spcPts val="900"/>
              </a:spcBef>
              <a:defRPr sz="2200"/>
            </a:pPr>
            <a:r>
              <a:rPr lang="en-US" dirty="0"/>
              <a:t>2024 - 2025 - Federal Undergraduate Direct Loan interest rates</a:t>
            </a:r>
            <a:br>
              <a:rPr lang="en-US" dirty="0"/>
            </a:br>
            <a:r>
              <a:rPr lang="en-US" dirty="0"/>
              <a:t>are 6.53%, plus a 1.057% origination fee</a:t>
            </a:r>
          </a:p>
          <a:p>
            <a:pPr marL="0" indent="0">
              <a:lnSpc>
                <a:spcPct val="120000"/>
              </a:lnSpc>
              <a:spcBef>
                <a:spcPts val="900"/>
              </a:spcBef>
              <a:buSzTx/>
              <a:buNone/>
              <a:defRPr sz="2200">
                <a:solidFill>
                  <a:srgbClr val="2A6CAA"/>
                </a:solidFill>
              </a:defRPr>
            </a:pPr>
            <a:br>
              <a:rPr lang="en-US" dirty="0"/>
            </a:br>
            <a:r>
              <a:rPr lang="en-US" sz="1500" dirty="0">
                <a:solidFill>
                  <a:srgbClr val="000000"/>
                </a:solidFill>
              </a:rPr>
              <a:t>2025 – 2026 federal rates and fees are subject to change</a:t>
            </a:r>
          </a:p>
        </p:txBody>
      </p:sp>
    </p:spTree>
    <p:extLst>
      <p:ext uri="{BB962C8B-B14F-4D97-AF65-F5344CB8AC3E}">
        <p14:creationId xmlns:p14="http://schemas.microsoft.com/office/powerpoint/2010/main" val="2982944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3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2" name="Rectangle 1"/>
          <p:cNvSpPr/>
          <p:nvPr/>
        </p:nvSpPr>
        <p:spPr>
          <a:xfrm>
            <a:off x="3420209" y="5478192"/>
            <a:ext cx="8634046" cy="319446"/>
          </a:xfrm>
          <a:prstGeom prst="rect">
            <a:avLst/>
          </a:prstGeom>
        </p:spPr>
        <p:txBody>
          <a:bodyPr wrap="square">
            <a:spAutoFit/>
          </a:bodyPr>
          <a:lstStyle/>
          <a:p>
            <a:pPr algn="ctr" hangingPunct="1">
              <a:lnSpc>
                <a:spcPct val="80000"/>
              </a:lnSpc>
              <a:defRPr sz="1800" i="1"/>
            </a:pPr>
            <a:r>
              <a:rPr lang="en-US" i="1" dirty="0"/>
              <a:t>2025 – 2026 interest rates will be determined in June 2025</a:t>
            </a:r>
          </a:p>
        </p:txBody>
      </p:sp>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Other Loan Options to Cover the Gap</a:t>
            </a:r>
            <a:br>
              <a:rPr lang="en-US" dirty="0"/>
            </a:br>
            <a:r>
              <a:rPr lang="en-US" sz="3200" dirty="0"/>
              <a:t>Borrow up to cost of attendance less </a:t>
            </a:r>
            <a:r>
              <a:rPr lang="en-US" sz="3200"/>
              <a:t>other aid</a:t>
            </a:r>
            <a:endParaRPr lang="en-US" dirty="0"/>
          </a:p>
        </p:txBody>
      </p:sp>
      <p:pic>
        <p:nvPicPr>
          <p:cNvPr id="3" name="Picture 2"/>
          <p:cNvPicPr>
            <a:picLocks noChangeAspect="1"/>
          </p:cNvPicPr>
          <p:nvPr/>
        </p:nvPicPr>
        <p:blipFill rotWithShape="1">
          <a:blip r:embed="rId3"/>
          <a:srcRect l="19138" b="21763"/>
          <a:stretch/>
        </p:blipFill>
        <p:spPr>
          <a:xfrm>
            <a:off x="5161085" y="1239268"/>
            <a:ext cx="6893170" cy="2110601"/>
          </a:xfrm>
          <a:prstGeom prst="rect">
            <a:avLst/>
          </a:prstGeom>
          <a:ln>
            <a:solidFill>
              <a:schemeClr val="tx1"/>
            </a:solidFill>
          </a:ln>
        </p:spPr>
      </p:pic>
      <p:pic>
        <p:nvPicPr>
          <p:cNvPr id="4" name="Picture 3"/>
          <p:cNvPicPr>
            <a:picLocks noChangeAspect="1"/>
          </p:cNvPicPr>
          <p:nvPr/>
        </p:nvPicPr>
        <p:blipFill rotWithShape="1">
          <a:blip r:embed="rId4"/>
          <a:srcRect t="-1" b="31126"/>
          <a:stretch/>
        </p:blipFill>
        <p:spPr>
          <a:xfrm>
            <a:off x="6848343" y="3652620"/>
            <a:ext cx="3514317" cy="1523302"/>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120523" y="3652620"/>
            <a:ext cx="1727820" cy="1523302"/>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3470129" y="1239268"/>
            <a:ext cx="1682164" cy="2111082"/>
          </a:xfrm>
          <a:prstGeom prst="rect">
            <a:avLst/>
          </a:prstGeom>
          <a:ln>
            <a:solidFill>
              <a:schemeClr val="tx1"/>
            </a:solidFill>
          </a:ln>
        </p:spPr>
      </p:pic>
    </p:spTree>
    <p:extLst>
      <p:ext uri="{BB962C8B-B14F-4D97-AF65-F5344CB8AC3E}">
        <p14:creationId xmlns:p14="http://schemas.microsoft.com/office/powerpoint/2010/main" val="1427865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1" name="Slide Number Placeholder 5"/>
          <p:cNvSpPr txBox="1">
            <a:spLocks noGrp="1"/>
          </p:cNvSpPr>
          <p:nvPr>
            <p:ph type="sldNum" sz="quarter" idx="2"/>
          </p:nvPr>
        </p:nvSpPr>
        <p:spPr>
          <a:xfrm>
            <a:off x="1768315" y="6553761"/>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32" name="Title 1"/>
          <p:cNvSpPr txBox="1">
            <a:spLocks noGrp="1"/>
          </p:cNvSpPr>
          <p:nvPr>
            <p:ph type="title"/>
          </p:nvPr>
        </p:nvSpPr>
        <p:spPr>
          <a:prstGeom prst="rect">
            <a:avLst/>
          </a:prstGeom>
        </p:spPr>
        <p:txBody>
          <a:bodyPr/>
          <a:lstStyle/>
          <a:p>
            <a:r>
              <a:t>The Mission</a:t>
            </a:r>
          </a:p>
        </p:txBody>
      </p:sp>
      <p:sp>
        <p:nvSpPr>
          <p:cNvPr id="133"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115000"/>
              </a:lnSpc>
              <a:spcBef>
                <a:spcPts val="800"/>
              </a:spcBef>
              <a:buNone/>
              <a:defRPr sz="2800"/>
            </a:pPr>
            <a:r>
              <a:rPr lang="en-US" sz="2400" dirty="0"/>
              <a:t>The Higher Education Student Assistance Authority is the only State agency with the sole mission of providing students and families with the financial and informational resources to pursue their education beyond high school</a:t>
            </a:r>
            <a:r>
              <a:rPr lang="en-US" sz="2400" b="1" dirty="0"/>
              <a:t>.</a:t>
            </a:r>
          </a:p>
        </p:txBody>
      </p:sp>
    </p:spTree>
    <p:extLst>
      <p:ext uri="{BB962C8B-B14F-4D97-AF65-F5344CB8AC3E}">
        <p14:creationId xmlns:p14="http://schemas.microsoft.com/office/powerpoint/2010/main" val="14714907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44" name="TextBox 4"/>
          <p:cNvSpPr txBox="1"/>
          <p:nvPr/>
        </p:nvSpPr>
        <p:spPr>
          <a:xfrm>
            <a:off x="3823422" y="4879391"/>
            <a:ext cx="3134831"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rPr dirty="0"/>
              <a:t>HESAA.org</a:t>
            </a:r>
          </a:p>
          <a:p>
            <a:pPr algn="r">
              <a:defRPr sz="1800" b="1"/>
            </a:pPr>
            <a:r>
              <a:rPr lang="en-US" dirty="0"/>
              <a:t>NJ Dreamer </a:t>
            </a:r>
          </a:p>
          <a:p>
            <a:pPr algn="r">
              <a:defRPr sz="1800" b="1"/>
            </a:pPr>
            <a:r>
              <a:rPr dirty="0"/>
              <a:t>Available </a:t>
            </a:r>
            <a:r>
              <a:rPr lang="en-US" dirty="0"/>
              <a:t>by </a:t>
            </a:r>
            <a:r>
              <a:rPr dirty="0"/>
              <a:t>December</a:t>
            </a:r>
            <a:r>
              <a:rPr lang="en-US" dirty="0"/>
              <a:t> 1,</a:t>
            </a:r>
            <a:r>
              <a:rPr dirty="0"/>
              <a:t> 202</a:t>
            </a:r>
            <a:r>
              <a:rPr lang="en-US" dirty="0"/>
              <a:t>4</a:t>
            </a:r>
            <a:endParaRPr dirty="0"/>
          </a:p>
        </p:txBody>
      </p:sp>
      <p:sp>
        <p:nvSpPr>
          <p:cNvPr id="245" name="TextBox 10"/>
          <p:cNvSpPr txBox="1"/>
          <p:nvPr/>
        </p:nvSpPr>
        <p:spPr>
          <a:xfrm>
            <a:off x="3489998" y="1689591"/>
            <a:ext cx="3468256"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2000" b="1">
                <a:solidFill>
                  <a:schemeClr val="accent1">
                    <a:satOff val="-11942"/>
                    <a:lumOff val="-11098"/>
                  </a:schemeClr>
                </a:solidFill>
              </a:defRPr>
            </a:pPr>
            <a:r>
              <a:rPr sz="2000" dirty="0"/>
              <a:t>studentaid.gov</a:t>
            </a:r>
          </a:p>
          <a:p>
            <a:pPr algn="r">
              <a:defRPr sz="2000" b="1"/>
            </a:pPr>
            <a:r>
              <a:rPr lang="en-US" sz="2000" dirty="0"/>
              <a:t>FAFSA </a:t>
            </a:r>
          </a:p>
          <a:p>
            <a:pPr algn="r">
              <a:defRPr sz="2000" b="1"/>
            </a:pPr>
            <a:r>
              <a:rPr sz="2000" dirty="0"/>
              <a:t>Available </a:t>
            </a:r>
            <a:r>
              <a:rPr lang="en-US" sz="2000" dirty="0"/>
              <a:t>by </a:t>
            </a:r>
            <a:r>
              <a:rPr sz="2000" dirty="0"/>
              <a:t>December </a:t>
            </a:r>
            <a:r>
              <a:rPr lang="en-US" sz="2000" dirty="0"/>
              <a:t>1, </a:t>
            </a:r>
            <a:r>
              <a:rPr sz="2000" dirty="0"/>
              <a:t>202</a:t>
            </a:r>
            <a:r>
              <a:rPr lang="en-US" sz="2000" dirty="0"/>
              <a:t>4</a:t>
            </a:r>
            <a:endParaRPr sz="2000" dirty="0"/>
          </a:p>
        </p:txBody>
      </p:sp>
      <p:sp>
        <p:nvSpPr>
          <p:cNvPr id="246" name="TextBox 7"/>
          <p:cNvSpPr txBox="1"/>
          <p:nvPr/>
        </p:nvSpPr>
        <p:spPr>
          <a:xfrm>
            <a:off x="3618239" y="3384334"/>
            <a:ext cx="334001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rPr dirty="0"/>
              <a:t>student.collegeboard.org/profile</a:t>
            </a:r>
          </a:p>
          <a:p>
            <a:pPr algn="r">
              <a:defRPr sz="1800" b="1"/>
            </a:pPr>
            <a:r>
              <a:rPr lang="en-US" dirty="0"/>
              <a:t>CSS Profile</a:t>
            </a:r>
          </a:p>
          <a:p>
            <a:pPr algn="r">
              <a:defRPr sz="1800" b="1"/>
            </a:pPr>
            <a:r>
              <a:rPr dirty="0"/>
              <a:t>Available October 1, 202</a:t>
            </a:r>
            <a:r>
              <a:rPr lang="en-US" dirty="0"/>
              <a:t>4</a:t>
            </a:r>
            <a:endParaRPr dirty="0"/>
          </a:p>
        </p:txBody>
      </p:sp>
      <p:sp>
        <p:nvSpPr>
          <p:cNvPr id="24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249" name="Picture 5" descr="Picture 5"/>
          <p:cNvPicPr>
            <a:picLocks noChangeAspect="1"/>
          </p:cNvPicPr>
          <p:nvPr/>
        </p:nvPicPr>
        <p:blipFill>
          <a:blip r:embed="rId3"/>
          <a:srcRect r="1620" b="20802"/>
          <a:stretch>
            <a:fillRect/>
          </a:stretch>
        </p:blipFill>
        <p:spPr>
          <a:xfrm>
            <a:off x="7304663" y="1320987"/>
            <a:ext cx="3499599" cy="1404459"/>
          </a:xfrm>
          <a:prstGeom prst="rect">
            <a:avLst/>
          </a:prstGeom>
          <a:ln>
            <a:solidFill>
              <a:srgbClr val="000000"/>
            </a:solidFill>
          </a:ln>
          <a:effectLst>
            <a:outerShdw blurRad="190500" dist="12700" dir="5400000" rotWithShape="0">
              <a:srgbClr val="000000"/>
            </a:outerShdw>
          </a:effectLst>
        </p:spPr>
      </p:pic>
      <p:pic>
        <p:nvPicPr>
          <p:cNvPr id="250" name="Picture 8" descr="Picture 8"/>
          <p:cNvPicPr>
            <a:picLocks/>
          </p:cNvPicPr>
          <p:nvPr/>
        </p:nvPicPr>
        <p:blipFill>
          <a:blip r:embed="rId4"/>
          <a:srcRect l="6160" r="10047" b="18922"/>
          <a:stretch>
            <a:fillRect/>
          </a:stretch>
        </p:blipFill>
        <p:spPr>
          <a:xfrm>
            <a:off x="7278940" y="3004833"/>
            <a:ext cx="3599937" cy="1376550"/>
          </a:xfrm>
          <a:prstGeom prst="rect">
            <a:avLst/>
          </a:prstGeom>
          <a:ln>
            <a:solidFill>
              <a:srgbClr val="000000"/>
            </a:solidFill>
          </a:ln>
          <a:effectLst>
            <a:outerShdw blurRad="190500" dist="12700" dir="5400000" rotWithShape="0">
              <a:srgbClr val="000000"/>
            </a:outerShdw>
          </a:effectLst>
        </p:spPr>
      </p:pic>
      <p:pic>
        <p:nvPicPr>
          <p:cNvPr id="2" name="Picture 1"/>
          <p:cNvPicPr>
            <a:picLocks noChangeAspect="1"/>
          </p:cNvPicPr>
          <p:nvPr/>
        </p:nvPicPr>
        <p:blipFill>
          <a:blip r:embed="rId5"/>
          <a:stretch>
            <a:fillRect/>
          </a:stretch>
        </p:blipFill>
        <p:spPr>
          <a:xfrm rot="10800000" flipH="1" flipV="1">
            <a:off x="7207854" y="4747847"/>
            <a:ext cx="4374547" cy="799669"/>
          </a:xfrm>
          <a:prstGeom prst="rect">
            <a:avLst/>
          </a:prstGeom>
          <a:solidFill>
            <a:schemeClr val="accent2"/>
          </a:solidFill>
          <a:effectLst>
            <a:glow rad="139700">
              <a:schemeClr val="accent2">
                <a:satMod val="175000"/>
                <a:alpha val="40000"/>
              </a:schemeClr>
            </a:glow>
          </a:effectLst>
        </p:spPr>
      </p:pic>
      <p:sp>
        <p:nvSpPr>
          <p:cNvPr id="11"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Applications to Access Aid</a:t>
            </a:r>
          </a:p>
        </p:txBody>
      </p:sp>
    </p:spTree>
    <p:extLst>
      <p:ext uri="{BB962C8B-B14F-4D97-AF65-F5344CB8AC3E}">
        <p14:creationId xmlns:p14="http://schemas.microsoft.com/office/powerpoint/2010/main" val="36646095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6" name="Content Placeholder 7"/>
          <p:cNvSpPr txBox="1">
            <a:spLocks noGrp="1"/>
          </p:cNvSpPr>
          <p:nvPr>
            <p:ph type="body" idx="4294967295"/>
          </p:nvPr>
        </p:nvSpPr>
        <p:spPr>
          <a:xfrm>
            <a:off x="4023360" y="1370286"/>
            <a:ext cx="7145383" cy="4364874"/>
          </a:xfrm>
          <a:prstGeom prst="rect">
            <a:avLst/>
          </a:prstGeom>
        </p:spPr>
        <p:txBody>
          <a:bodyPr>
            <a:normAutofit lnSpcReduction="10000"/>
          </a:bodyPr>
          <a:lstStyle/>
          <a:p>
            <a:pPr>
              <a:spcBef>
                <a:spcPts val="500"/>
              </a:spcBef>
              <a:defRPr sz="2200"/>
            </a:pPr>
            <a:r>
              <a:rPr dirty="0"/>
              <a:t>Approximately 400 </a:t>
            </a:r>
            <a:r>
              <a:rPr lang="en-US" dirty="0"/>
              <a:t>c</a:t>
            </a:r>
            <a:r>
              <a:rPr dirty="0"/>
              <a:t>olleges and </a:t>
            </a:r>
            <a:r>
              <a:rPr lang="en-US" dirty="0"/>
              <a:t>o</a:t>
            </a:r>
            <a:r>
              <a:rPr dirty="0"/>
              <a:t>rganizations use the CSS profile to determine how they will award institutional </a:t>
            </a:r>
            <a:r>
              <a:rPr lang="en-US" dirty="0"/>
              <a:t>(school-funded) aid</a:t>
            </a:r>
            <a:endParaRPr dirty="0"/>
          </a:p>
          <a:p>
            <a:pPr>
              <a:spcBef>
                <a:spcPts val="500"/>
              </a:spcBef>
              <a:defRPr sz="2200"/>
            </a:pPr>
            <a:r>
              <a:rPr dirty="0"/>
              <a:t>Available 10/1 each year and collects more comprehensive income, asset, and household information than the FAFSA</a:t>
            </a:r>
          </a:p>
          <a:p>
            <a:pPr>
              <a:spcBef>
                <a:spcPts val="500"/>
              </a:spcBef>
              <a:defRPr sz="2200"/>
            </a:pPr>
            <a:r>
              <a:rPr dirty="0"/>
              <a:t>Uses prior-prior year income (202</a:t>
            </a:r>
            <a:r>
              <a:rPr lang="en-US" dirty="0"/>
              <a:t>3</a:t>
            </a:r>
            <a:r>
              <a:rPr dirty="0"/>
              <a:t> for 202</a:t>
            </a:r>
            <a:r>
              <a:rPr lang="en-US" dirty="0"/>
              <a:t>5</a:t>
            </a:r>
            <a:r>
              <a:rPr dirty="0"/>
              <a:t>-202</a:t>
            </a:r>
            <a:r>
              <a:rPr lang="en-US" dirty="0"/>
              <a:t>6</a:t>
            </a:r>
            <a:r>
              <a:rPr dirty="0"/>
              <a:t>)</a:t>
            </a:r>
            <a:endParaRPr lang="en-US" dirty="0"/>
          </a:p>
          <a:p>
            <a:pPr>
              <a:spcBef>
                <a:spcPts val="500"/>
              </a:spcBef>
              <a:defRPr sz="2200"/>
            </a:pPr>
            <a:r>
              <a:rPr lang="en-US" sz="2200" dirty="0"/>
              <a:t>Mostly used by independent (private) colleges and universities</a:t>
            </a:r>
            <a:endParaRPr sz="2200" dirty="0"/>
          </a:p>
          <a:p>
            <a:pPr marL="0" indent="0">
              <a:spcBef>
                <a:spcPts val="500"/>
              </a:spcBef>
              <a:buSzTx/>
              <a:buNone/>
              <a:defRPr sz="2200"/>
            </a:pPr>
            <a:endParaRPr dirty="0"/>
          </a:p>
          <a:p>
            <a:pPr marL="0" indent="0">
              <a:spcBef>
                <a:spcPts val="500"/>
              </a:spcBef>
              <a:buSzTx/>
              <a:buNone/>
              <a:defRPr sz="2200"/>
            </a:pPr>
            <a:r>
              <a:rPr dirty="0"/>
              <a:t>Register – Complete Application – Make payment – Submit</a:t>
            </a:r>
          </a:p>
          <a:p>
            <a:pPr marL="457200" indent="-228600">
              <a:spcBef>
                <a:spcPts val="500"/>
              </a:spcBef>
              <a:buFontTx/>
              <a:buChar char="✓"/>
              <a:defRPr sz="2200"/>
            </a:pPr>
            <a:r>
              <a:rPr dirty="0"/>
              <a:t>No </a:t>
            </a:r>
            <a:r>
              <a:rPr lang="en-US" dirty="0"/>
              <a:t>application fee</a:t>
            </a:r>
            <a:r>
              <a:rPr dirty="0"/>
              <a:t> for income under $100,000 </a:t>
            </a:r>
          </a:p>
          <a:p>
            <a:pPr marL="457200" indent="-228600">
              <a:spcBef>
                <a:spcPts val="500"/>
              </a:spcBef>
              <a:buFontTx/>
              <a:buChar char="✓"/>
              <a:defRPr sz="2200"/>
            </a:pPr>
            <a:r>
              <a:rPr dirty="0"/>
              <a:t>All others, $25 for first application and $16 for each additional</a:t>
            </a:r>
          </a:p>
        </p:txBody>
      </p:sp>
      <p:sp>
        <p:nvSpPr>
          <p:cNvPr id="25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Application: CSS Profile</a:t>
            </a:r>
          </a:p>
        </p:txBody>
      </p:sp>
    </p:spTree>
    <p:extLst>
      <p:ext uri="{BB962C8B-B14F-4D97-AF65-F5344CB8AC3E}">
        <p14:creationId xmlns:p14="http://schemas.microsoft.com/office/powerpoint/2010/main" val="3958812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ooter Placeholder 4"/>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63" name="Content Placeholder 2"/>
          <p:cNvSpPr txBox="1">
            <a:spLocks noGrp="1"/>
          </p:cNvSpPr>
          <p:nvPr>
            <p:ph type="body" sz="half" idx="4294967295"/>
          </p:nvPr>
        </p:nvSpPr>
        <p:spPr>
          <a:xfrm>
            <a:off x="3598314" y="1252191"/>
            <a:ext cx="8104247" cy="2612893"/>
          </a:xfrm>
          <a:prstGeom prst="rect">
            <a:avLst/>
          </a:prstGeom>
        </p:spPr>
        <p:txBody>
          <a:bodyPr>
            <a:normAutofit fontScale="92500" lnSpcReduction="10000"/>
          </a:bodyPr>
          <a:lstStyle/>
          <a:p>
            <a:pPr marL="0" indent="0">
              <a:lnSpc>
                <a:spcPct val="80000"/>
              </a:lnSpc>
              <a:spcBef>
                <a:spcPts val="500"/>
              </a:spcBef>
              <a:buSzTx/>
              <a:buNone/>
              <a:defRPr sz="2200"/>
            </a:pPr>
            <a:r>
              <a:rPr dirty="0"/>
              <a:t>Website to apply for profile</a:t>
            </a:r>
          </a:p>
          <a:p>
            <a:pPr>
              <a:lnSpc>
                <a:spcPct val="80000"/>
              </a:lnSpc>
              <a:spcBef>
                <a:spcPts val="500"/>
              </a:spcBef>
              <a:buSzTx/>
              <a:buNone/>
              <a:defRPr sz="2200"/>
            </a:pPr>
            <a:r>
              <a:rPr u="sng" dirty="0">
                <a:solidFill>
                  <a:srgbClr val="8BC814"/>
                </a:solidFill>
                <a:uFill>
                  <a:solidFill>
                    <a:srgbClr val="8BC814"/>
                  </a:solidFill>
                </a:uFill>
                <a:hlinkClick r:id="rId3"/>
              </a:rPr>
              <a:t>https://cssprofile.collegeboard.org/</a:t>
            </a:r>
          </a:p>
          <a:p>
            <a:pPr marL="0" indent="0">
              <a:lnSpc>
                <a:spcPct val="80000"/>
              </a:lnSpc>
              <a:spcBef>
                <a:spcPts val="600"/>
              </a:spcBef>
              <a:buSzTx/>
              <a:buNone/>
              <a:defRPr sz="2200"/>
            </a:pPr>
            <a:br>
              <a:rPr dirty="0"/>
            </a:br>
            <a:endParaRPr dirty="0"/>
          </a:p>
          <a:p>
            <a:pPr marL="0" indent="0">
              <a:lnSpc>
                <a:spcPct val="80000"/>
              </a:lnSpc>
              <a:spcBef>
                <a:spcPts val="600"/>
              </a:spcBef>
              <a:buSzTx/>
              <a:buNone/>
              <a:defRPr sz="2200"/>
            </a:pPr>
            <a:r>
              <a:rPr dirty="0">
                <a:solidFill>
                  <a:schemeClr val="tx1"/>
                </a:solidFill>
              </a:rPr>
              <a:t>Website to apply for Noncustodial Profile:</a:t>
            </a:r>
            <a:endParaRPr lang="en-US" dirty="0">
              <a:solidFill>
                <a:schemeClr val="tx1"/>
              </a:solidFill>
            </a:endParaRPr>
          </a:p>
          <a:p>
            <a:pPr marL="0" indent="0">
              <a:lnSpc>
                <a:spcPct val="80000"/>
              </a:lnSpc>
              <a:spcBef>
                <a:spcPts val="600"/>
              </a:spcBef>
              <a:buSzTx/>
              <a:buNone/>
              <a:defRPr sz="2200"/>
            </a:pPr>
            <a:r>
              <a:rPr lang="en-US" dirty="0">
                <a:solidFill>
                  <a:srgbClr val="0070C0"/>
                </a:solidFill>
                <a:hlinkClick r:id="rId4"/>
              </a:rPr>
              <a:t>https://cssprofile.collegeboard.org/profile-for-parents</a:t>
            </a: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a:p>
            <a:pPr marL="0" indent="0">
              <a:lnSpc>
                <a:spcPct val="80000"/>
              </a:lnSpc>
              <a:spcBef>
                <a:spcPts val="600"/>
              </a:spcBef>
              <a:buSzTx/>
              <a:buNone/>
              <a:defRPr sz="2200"/>
            </a:pPr>
            <a:r>
              <a:rPr lang="en-US" dirty="0">
                <a:solidFill>
                  <a:schemeClr val="tx1"/>
                </a:solidFill>
              </a:rPr>
              <a:t>Participating CSS Institutions:</a:t>
            </a:r>
          </a:p>
          <a:p>
            <a:pPr marL="0" indent="0">
              <a:lnSpc>
                <a:spcPct val="80000"/>
              </a:lnSpc>
              <a:spcBef>
                <a:spcPts val="600"/>
              </a:spcBef>
              <a:buSzTx/>
              <a:buNone/>
              <a:defRPr sz="2200"/>
            </a:pPr>
            <a:r>
              <a:rPr lang="en-US" dirty="0">
                <a:solidFill>
                  <a:srgbClr val="0070C0"/>
                </a:solidFill>
                <a:hlinkClick r:id="rId5"/>
              </a:rPr>
              <a:t>https://cssprofile.collegeboard.org/profile/ppi/participatingInstitutions.aspx</a:t>
            </a: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p:txBody>
      </p:sp>
      <p:sp>
        <p:nvSpPr>
          <p:cNvPr id="264"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20</a:t>
            </a:r>
          </a:p>
        </p:txBody>
      </p:sp>
      <p:sp>
        <p:nvSpPr>
          <p:cNvPr id="265" name="Customer Support - 844-202-0524 | Live Chat Available"/>
          <p:cNvSpPr txBox="1"/>
          <p:nvPr/>
        </p:nvSpPr>
        <p:spPr>
          <a:xfrm>
            <a:off x="2530749" y="5518069"/>
            <a:ext cx="7351765" cy="313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lgn="ctr" defTabSz="457200">
              <a:lnSpc>
                <a:spcPct val="80000"/>
              </a:lnSpc>
              <a:spcBef>
                <a:spcPts val="600"/>
              </a:spcBef>
              <a:defRPr sz="1800"/>
            </a:lvl1pPr>
          </a:lstStyle>
          <a:p>
            <a:r>
              <a:t>Customer Support - 844-202-0524 | Live Chat Available</a:t>
            </a:r>
          </a:p>
        </p:txBody>
      </p:sp>
      <p:pic>
        <p:nvPicPr>
          <p:cNvPr id="266" name="Screen Shot 2023-08-29 at 3.25.19 PM.png" descr="Screen Shot 2023-08-29 at 3.25.19 PM.png"/>
          <p:cNvPicPr>
            <a:picLocks noChangeAspect="1"/>
          </p:cNvPicPr>
          <p:nvPr/>
        </p:nvPicPr>
        <p:blipFill>
          <a:blip r:embed="rId6"/>
          <a:stretch>
            <a:fillRect/>
          </a:stretch>
        </p:blipFill>
        <p:spPr>
          <a:xfrm>
            <a:off x="4202814" y="3947577"/>
            <a:ext cx="3786372" cy="1405506"/>
          </a:xfrm>
          <a:prstGeom prst="rect">
            <a:avLst/>
          </a:prstGeom>
          <a:ln w="12700">
            <a:miter lim="400000"/>
          </a:ln>
          <a:effectLst>
            <a:outerShdw blurRad="190500" dist="12700" dir="5400000" rotWithShape="0">
              <a:srgbClr val="000000"/>
            </a:outerShdw>
          </a:effectLst>
        </p:spPr>
      </p:pic>
      <p:sp>
        <p:nvSpPr>
          <p:cNvPr id="8"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CSS Profile</a:t>
            </a:r>
          </a:p>
        </p:txBody>
      </p:sp>
    </p:spTree>
    <p:extLst>
      <p:ext uri="{BB962C8B-B14F-4D97-AF65-F5344CB8AC3E}">
        <p14:creationId xmlns:p14="http://schemas.microsoft.com/office/powerpoint/2010/main" val="2297278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3" name="Rectangle 5"/>
          <p:cNvSpPr txBox="1">
            <a:spLocks noGrp="1"/>
          </p:cNvSpPr>
          <p:nvPr>
            <p:ph type="body" idx="4294967295"/>
          </p:nvPr>
        </p:nvSpPr>
        <p:spPr>
          <a:xfrm>
            <a:off x="4027128" y="940777"/>
            <a:ext cx="7249886" cy="5045460"/>
          </a:xfrm>
          <a:prstGeom prst="rect">
            <a:avLst/>
          </a:prstGeom>
        </p:spPr>
        <p:txBody>
          <a:bodyPr lIns="44450" tIns="44450" rIns="44450" bIns="44450" anchor="ctr">
            <a:normAutofit/>
          </a:bodyPr>
          <a:lstStyle/>
          <a:p>
            <a:pPr marL="280988" indent="-280988">
              <a:spcBef>
                <a:spcPts val="500"/>
              </a:spcBef>
              <a:defRPr sz="2100"/>
            </a:pPr>
            <a:r>
              <a:rPr lang="en-US" dirty="0"/>
              <a:t>The </a:t>
            </a:r>
            <a:r>
              <a:rPr dirty="0"/>
              <a:t>202</a:t>
            </a:r>
            <a:r>
              <a:rPr lang="en-US" dirty="0"/>
              <a:t>5</a:t>
            </a:r>
            <a:r>
              <a:rPr dirty="0"/>
              <a:t>-202</a:t>
            </a:r>
            <a:r>
              <a:rPr lang="en-US" dirty="0"/>
              <a:t>6</a:t>
            </a:r>
            <a:r>
              <a:rPr dirty="0"/>
              <a:t> FAFSA is available</a:t>
            </a:r>
            <a:r>
              <a:rPr lang="en-US" dirty="0"/>
              <a:t> by</a:t>
            </a:r>
            <a:r>
              <a:rPr dirty="0"/>
              <a:t> December</a:t>
            </a:r>
            <a:r>
              <a:rPr lang="en-US" dirty="0"/>
              <a:t> 1, </a:t>
            </a:r>
            <a:r>
              <a:rPr dirty="0"/>
              <a:t>202</a:t>
            </a:r>
            <a:r>
              <a:rPr lang="en-US" dirty="0"/>
              <a:t>4</a:t>
            </a:r>
            <a:endParaRPr dirty="0"/>
          </a:p>
          <a:p>
            <a:pPr marL="280988" indent="-280988">
              <a:spcBef>
                <a:spcPts val="500"/>
              </a:spcBef>
              <a:defRPr sz="2100"/>
            </a:pPr>
            <a:r>
              <a:rPr dirty="0"/>
              <a:t>Collects family’s personal and financial information used to calculate the student’s Student Aid Index (SAI)</a:t>
            </a:r>
            <a:r>
              <a:rPr lang="en-US" dirty="0"/>
              <a:t>. The SAI determines eligibility for federal student aid</a:t>
            </a:r>
            <a:endParaRPr dirty="0"/>
          </a:p>
          <a:p>
            <a:pPr marL="280988" indent="-280988">
              <a:spcBef>
                <a:spcPts val="1600"/>
              </a:spcBef>
              <a:defRPr sz="2100"/>
            </a:pPr>
            <a:r>
              <a:rPr dirty="0"/>
              <a:t>File the FAFSA electronically via FAFSA on the Web at </a:t>
            </a:r>
            <a:r>
              <a:rPr u="sng" dirty="0">
                <a:solidFill>
                  <a:srgbClr val="8BC814"/>
                </a:solidFill>
                <a:uFill>
                  <a:solidFill>
                    <a:srgbClr val="8BC814"/>
                  </a:solidFill>
                </a:uFill>
                <a:hlinkClick r:id="rId3"/>
              </a:rPr>
              <a:t>www.studentaid.gov</a:t>
            </a:r>
            <a:endParaRPr dirty="0">
              <a:solidFill>
                <a:srgbClr val="2A6CAA"/>
              </a:solidFill>
            </a:endParaRPr>
          </a:p>
          <a:p>
            <a:pPr marL="404813">
              <a:spcBef>
                <a:spcPts val="1600"/>
              </a:spcBef>
              <a:defRPr sz="2100"/>
            </a:pPr>
            <a:r>
              <a:rPr dirty="0"/>
              <a:t>FAFSA </a:t>
            </a:r>
            <a:r>
              <a:rPr lang="en-US" dirty="0"/>
              <a:t>u</a:t>
            </a:r>
            <a:r>
              <a:rPr dirty="0"/>
              <a:t>ses prior-prior year income information (202</a:t>
            </a:r>
            <a:r>
              <a:rPr lang="en-US" dirty="0"/>
              <a:t>3 for award year 2025-26</a:t>
            </a:r>
            <a:r>
              <a:rPr dirty="0"/>
              <a:t>) </a:t>
            </a:r>
          </a:p>
          <a:p>
            <a:pPr marL="404813">
              <a:spcBef>
                <a:spcPts val="1600"/>
              </a:spcBef>
              <a:defRPr sz="2100"/>
            </a:pPr>
            <a:r>
              <a:rPr dirty="0"/>
              <a:t>All contributors on the application </a:t>
            </a:r>
            <a:r>
              <a:rPr lang="en-US" dirty="0"/>
              <a:t>(student and parent(s)) </a:t>
            </a:r>
            <a:r>
              <a:rPr dirty="0"/>
              <a:t>must provide consent to the IRS to obtain Federal Tax Information (FTI) to populate income </a:t>
            </a:r>
            <a:r>
              <a:rPr lang="en-US" dirty="0"/>
              <a:t>and</a:t>
            </a:r>
            <a:r>
              <a:rPr dirty="0"/>
              <a:t> tax information with actual prior-prior year tax information    </a:t>
            </a:r>
          </a:p>
          <a:p>
            <a:pPr marL="804862" lvl="1" indent="-285750">
              <a:spcBef>
                <a:spcPts val="900"/>
              </a:spcBef>
              <a:defRPr sz="1200"/>
            </a:pPr>
            <a:r>
              <a:rPr dirty="0"/>
              <a:t>All prior-prior year tax information (202</a:t>
            </a:r>
            <a:r>
              <a:rPr lang="en-US" dirty="0"/>
              <a:t>3</a:t>
            </a:r>
            <a:r>
              <a:rPr dirty="0"/>
              <a:t>) is already filed, allowing immediate retrieval.</a:t>
            </a:r>
          </a:p>
        </p:txBody>
      </p:sp>
      <p:sp>
        <p:nvSpPr>
          <p:cNvPr id="27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Free Application for Federal </a:t>
            </a:r>
            <a:br>
              <a:rPr lang="en-US" dirty="0"/>
            </a:br>
            <a:r>
              <a:rPr lang="en-US" dirty="0"/>
              <a:t>Student Aid (FAFSA)</a:t>
            </a:r>
          </a:p>
        </p:txBody>
      </p:sp>
    </p:spTree>
    <p:extLst>
      <p:ext uri="{BB962C8B-B14F-4D97-AF65-F5344CB8AC3E}">
        <p14:creationId xmlns:p14="http://schemas.microsoft.com/office/powerpoint/2010/main" val="39513601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281" name="Used to provide consent to obtain Federal Tax Information and sign the FAFSA.…"/>
          <p:cNvSpPr txBox="1">
            <a:spLocks noGrp="1"/>
          </p:cNvSpPr>
          <p:nvPr>
            <p:ph type="body" idx="4294967295"/>
          </p:nvPr>
        </p:nvSpPr>
        <p:spPr>
          <a:xfrm>
            <a:off x="3762103" y="1231901"/>
            <a:ext cx="7615646" cy="4632987"/>
          </a:xfrm>
          <a:prstGeom prst="rect">
            <a:avLst/>
          </a:prstGeom>
        </p:spPr>
        <p:txBody>
          <a:bodyPr>
            <a:noAutofit/>
          </a:bodyPr>
          <a:lstStyle/>
          <a:p>
            <a:pPr marL="0" indent="0">
              <a:spcBef>
                <a:spcPts val="0"/>
              </a:spcBef>
              <a:buSzTx/>
              <a:buNone/>
              <a:defRPr sz="1800"/>
            </a:pPr>
            <a:r>
              <a:rPr dirty="0"/>
              <a:t>Used to provide consent to obtain Federal Tax Information and </a:t>
            </a:r>
            <a:r>
              <a:rPr lang="en-US" dirty="0"/>
              <a:t>digitally </a:t>
            </a:r>
            <a:r>
              <a:rPr dirty="0"/>
              <a:t>sign the FAFSA </a:t>
            </a:r>
          </a:p>
          <a:p>
            <a:pPr marL="0" indent="0">
              <a:spcBef>
                <a:spcPts val="0"/>
              </a:spcBef>
              <a:buSzTx/>
              <a:buNone/>
              <a:defRPr sz="1800"/>
            </a:pPr>
            <a:endParaRPr dirty="0"/>
          </a:p>
          <a:p>
            <a:pPr marL="0" indent="0">
              <a:spcBef>
                <a:spcPts val="0"/>
              </a:spcBef>
              <a:buSzTx/>
              <a:buNone/>
              <a:defRPr sz="1800"/>
            </a:pPr>
            <a:r>
              <a:rPr dirty="0"/>
              <a:t>Student and all </a:t>
            </a:r>
            <a:r>
              <a:rPr lang="en-US" dirty="0"/>
              <a:t>I</a:t>
            </a:r>
            <a:r>
              <a:rPr dirty="0"/>
              <a:t>nformation </a:t>
            </a:r>
            <a:r>
              <a:rPr lang="en-US" dirty="0"/>
              <a:t>C</a:t>
            </a:r>
            <a:r>
              <a:rPr dirty="0"/>
              <a:t>ontributors must create a Federal Student Aid ID </a:t>
            </a:r>
            <a:br>
              <a:rPr dirty="0"/>
            </a:br>
            <a:r>
              <a:rPr dirty="0"/>
              <a:t>(FSA ID) at </a:t>
            </a:r>
            <a:r>
              <a:rPr u="sng" dirty="0">
                <a:solidFill>
                  <a:srgbClr val="8BC814"/>
                </a:solidFill>
                <a:uFill>
                  <a:solidFill>
                    <a:srgbClr val="8BC814"/>
                  </a:solidFill>
                </a:uFill>
                <a:hlinkClick r:id="rId3"/>
              </a:rPr>
              <a:t>www.studentaid.gov</a:t>
            </a:r>
            <a:r>
              <a:rPr dirty="0"/>
              <a:t> by clicking on “create account”</a:t>
            </a:r>
          </a:p>
          <a:p>
            <a:pPr marL="0" indent="0">
              <a:spcBef>
                <a:spcPts val="0"/>
              </a:spcBef>
              <a:buSzTx/>
              <a:buNone/>
              <a:defRPr sz="1800"/>
            </a:pPr>
            <a:endParaRPr dirty="0"/>
          </a:p>
          <a:p>
            <a:pPr marL="0" indent="0">
              <a:spcBef>
                <a:spcPts val="0"/>
              </a:spcBef>
              <a:buSzTx/>
              <a:buNone/>
              <a:defRPr sz="1800"/>
            </a:pPr>
            <a:r>
              <a:rPr dirty="0"/>
              <a:t>Student </a:t>
            </a:r>
            <a:r>
              <a:rPr lang="en-US" dirty="0"/>
              <a:t>i</a:t>
            </a:r>
            <a:r>
              <a:rPr dirty="0"/>
              <a:t>dentifies who the </a:t>
            </a:r>
            <a:r>
              <a:rPr lang="en-US" dirty="0"/>
              <a:t>I</a:t>
            </a:r>
            <a:r>
              <a:rPr dirty="0"/>
              <a:t>nformation </a:t>
            </a:r>
            <a:r>
              <a:rPr lang="en-US" dirty="0"/>
              <a:t>C</a:t>
            </a:r>
            <a:r>
              <a:rPr dirty="0"/>
              <a:t>ontributor(s) are and invites them to contribute to the FAFSA. Each contributor must have </a:t>
            </a:r>
            <a:r>
              <a:rPr lang="en-US" dirty="0"/>
              <a:t>their own separate </a:t>
            </a:r>
            <a:r>
              <a:rPr dirty="0"/>
              <a:t>FSA ID and password.</a:t>
            </a:r>
          </a:p>
          <a:p>
            <a:pPr marL="0" indent="0">
              <a:spcBef>
                <a:spcPts val="0"/>
              </a:spcBef>
              <a:buSzTx/>
              <a:buNone/>
              <a:defRPr sz="1800"/>
            </a:pPr>
            <a:endParaRPr dirty="0"/>
          </a:p>
          <a:p>
            <a:pPr marL="0" indent="0">
              <a:spcBef>
                <a:spcPts val="0"/>
              </a:spcBef>
              <a:buSzTx/>
              <a:buNone/>
              <a:defRPr sz="1800"/>
            </a:pPr>
            <a:r>
              <a:rPr lang="en-US" dirty="0"/>
              <a:t>Information C</a:t>
            </a:r>
            <a:r>
              <a:rPr dirty="0"/>
              <a:t>ontributors </a:t>
            </a:r>
            <a:r>
              <a:rPr lang="en-US" dirty="0"/>
              <a:t>i</a:t>
            </a:r>
            <a:r>
              <a:rPr dirty="0"/>
              <a:t>nclude: Biological Parent, Stepparent, and Adoptive Parent</a:t>
            </a:r>
            <a:endParaRPr b="1" dirty="0"/>
          </a:p>
          <a:p>
            <a:pPr marL="0" indent="0" algn="ctr">
              <a:spcBef>
                <a:spcPts val="0"/>
              </a:spcBef>
              <a:buSzTx/>
              <a:buNone/>
              <a:defRPr sz="1800"/>
            </a:pPr>
            <a:r>
              <a:rPr lang="en-US" b="1" dirty="0"/>
              <a:t>Who Needs an FSA ID?</a:t>
            </a:r>
            <a:endParaRPr b="1" dirty="0"/>
          </a:p>
          <a:p>
            <a:pPr marL="457200" lvl="2">
              <a:lnSpc>
                <a:spcPct val="120000"/>
              </a:lnSpc>
              <a:spcBef>
                <a:spcPts val="0"/>
              </a:spcBef>
              <a:defRPr sz="1800"/>
            </a:pPr>
            <a:r>
              <a:rPr lang="en-US" dirty="0"/>
              <a:t>If there are two parents who </a:t>
            </a:r>
            <a:r>
              <a:rPr dirty="0"/>
              <a:t>filed </a:t>
            </a:r>
            <a:r>
              <a:rPr lang="en-US" dirty="0"/>
              <a:t>taxes </a:t>
            </a:r>
            <a:r>
              <a:rPr dirty="0"/>
              <a:t>jointly</a:t>
            </a:r>
            <a:r>
              <a:rPr lang="en-US" dirty="0"/>
              <a:t>, only one parent </a:t>
            </a:r>
            <a:endParaRPr dirty="0"/>
          </a:p>
          <a:p>
            <a:pPr marL="457200" lvl="2">
              <a:lnSpc>
                <a:spcPct val="120000"/>
              </a:lnSpc>
              <a:spcBef>
                <a:spcPts val="0"/>
              </a:spcBef>
              <a:defRPr sz="1800"/>
            </a:pPr>
            <a:r>
              <a:rPr lang="en-US" dirty="0"/>
              <a:t>If the parents are divorced/separated, the p</a:t>
            </a:r>
            <a:r>
              <a:rPr dirty="0"/>
              <a:t>arent who provided more financial support in the last 12 months</a:t>
            </a:r>
          </a:p>
          <a:p>
            <a:pPr marL="457200" lvl="2">
              <a:lnSpc>
                <a:spcPct val="120000"/>
              </a:lnSpc>
              <a:spcBef>
                <a:spcPts val="0"/>
              </a:spcBef>
              <a:defRPr sz="1800"/>
            </a:pPr>
            <a:r>
              <a:rPr dirty="0"/>
              <a:t>If married or unmarried/living together but did not file taxes jointly, then</a:t>
            </a:r>
            <a:r>
              <a:rPr lang="en-US" dirty="0"/>
              <a:t> each parent </a:t>
            </a:r>
            <a:r>
              <a:rPr dirty="0"/>
              <a:t>will need an FSA ID</a:t>
            </a:r>
          </a:p>
          <a:p>
            <a:pPr marL="0" indent="0">
              <a:spcBef>
                <a:spcPts val="0"/>
              </a:spcBef>
              <a:buSzTx/>
              <a:buNone/>
              <a:defRPr sz="1800"/>
            </a:pPr>
            <a:endParaRPr dirty="0"/>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2025-2026 Federal Student Aid ID</a:t>
            </a:r>
          </a:p>
        </p:txBody>
      </p:sp>
    </p:spTree>
    <p:extLst>
      <p:ext uri="{BB962C8B-B14F-4D97-AF65-F5344CB8AC3E}">
        <p14:creationId xmlns:p14="http://schemas.microsoft.com/office/powerpoint/2010/main" val="2491940785"/>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288" name="Information Contributors with an ITIN number must use the ITIN number to create their FSA ID and will have to verify identity.…"/>
          <p:cNvSpPr txBox="1">
            <a:spLocks noGrp="1"/>
          </p:cNvSpPr>
          <p:nvPr>
            <p:ph type="body" idx="4294967295"/>
          </p:nvPr>
        </p:nvSpPr>
        <p:spPr>
          <a:xfrm>
            <a:off x="3992712" y="1123837"/>
            <a:ext cx="7106194" cy="4459595"/>
          </a:xfrm>
          <a:prstGeom prst="rect">
            <a:avLst/>
          </a:prstGeom>
        </p:spPr>
        <p:txBody>
          <a:bodyPr>
            <a:normAutofit fontScale="85000" lnSpcReduction="20000"/>
          </a:bodyPr>
          <a:lstStyle/>
          <a:p>
            <a:pPr marL="0" indent="0">
              <a:lnSpc>
                <a:spcPct val="120000"/>
              </a:lnSpc>
              <a:spcBef>
                <a:spcPts val="0"/>
              </a:spcBef>
              <a:buNone/>
              <a:defRPr sz="1800"/>
            </a:pPr>
            <a:endParaRPr lang="en-US" dirty="0"/>
          </a:p>
          <a:p>
            <a:pPr marL="180473" indent="-180473">
              <a:lnSpc>
                <a:spcPct val="120000"/>
              </a:lnSpc>
              <a:spcBef>
                <a:spcPts val="0"/>
              </a:spcBef>
              <a:defRPr sz="1800"/>
            </a:pPr>
            <a:r>
              <a:rPr lang="en-US" sz="2200" dirty="0"/>
              <a:t>Information Contributors who do not have an SSN will register with their name, date of birth, permanent address, email address and will have to verify identity through a knowledge-based verification process</a:t>
            </a:r>
          </a:p>
          <a:p>
            <a:pPr marL="180473" indent="-180473">
              <a:lnSpc>
                <a:spcPct val="120000"/>
              </a:lnSpc>
              <a:spcBef>
                <a:spcPts val="0"/>
              </a:spcBef>
              <a:defRPr sz="1800"/>
            </a:pPr>
            <a:endParaRPr lang="en-US" sz="2200" dirty="0"/>
          </a:p>
          <a:p>
            <a:pPr marL="180473" indent="-180473">
              <a:lnSpc>
                <a:spcPct val="120000"/>
              </a:lnSpc>
              <a:spcBef>
                <a:spcPts val="0"/>
              </a:spcBef>
              <a:defRPr sz="1800"/>
            </a:pPr>
            <a:r>
              <a:rPr lang="en-US" sz="2200" dirty="0"/>
              <a:t>All contributors must be verified by individual email when creating the FSA ID</a:t>
            </a:r>
          </a:p>
          <a:p>
            <a:pPr marL="200526" indent="-200526">
              <a:lnSpc>
                <a:spcPct val="120000"/>
              </a:lnSpc>
              <a:spcBef>
                <a:spcPts val="0"/>
              </a:spcBef>
              <a:defRPr sz="1800"/>
            </a:pPr>
            <a:endParaRPr lang="en-US" sz="2200" dirty="0"/>
          </a:p>
          <a:p>
            <a:pPr marL="180473" indent="-180473">
              <a:lnSpc>
                <a:spcPct val="120000"/>
              </a:lnSpc>
              <a:spcBef>
                <a:spcPts val="0"/>
              </a:spcBef>
              <a:defRPr sz="1800"/>
            </a:pPr>
            <a:r>
              <a:rPr lang="en-US" sz="2200" dirty="0">
                <a:solidFill>
                  <a:schemeClr val="tx1"/>
                </a:solidFill>
              </a:rPr>
              <a:t>Information Contributors who cannot verify identity will be able to complete the process of creating their FSA ID account and complete the FAFSA</a:t>
            </a:r>
          </a:p>
          <a:p>
            <a:pPr marL="0" indent="0">
              <a:lnSpc>
                <a:spcPct val="120000"/>
              </a:lnSpc>
              <a:spcBef>
                <a:spcPts val="0"/>
              </a:spcBef>
              <a:buNone/>
              <a:defRPr sz="1800"/>
            </a:pPr>
            <a:endParaRPr lang="en-US" sz="2200" dirty="0">
              <a:solidFill>
                <a:schemeClr val="tx1"/>
              </a:solidFill>
            </a:endParaRPr>
          </a:p>
          <a:p>
            <a:pPr marL="180473" indent="-180473">
              <a:lnSpc>
                <a:spcPct val="120000"/>
              </a:lnSpc>
              <a:spcBef>
                <a:spcPts val="0"/>
              </a:spcBef>
              <a:defRPr sz="1800"/>
            </a:pPr>
            <a:r>
              <a:rPr lang="en-US" sz="2200" dirty="0">
                <a:solidFill>
                  <a:schemeClr val="tx1"/>
                </a:solidFill>
              </a:rPr>
              <a:t>FSA will send a case number with information to submit documentation to verify identity via email</a:t>
            </a:r>
          </a:p>
        </p:txBody>
      </p:sp>
      <p:sp>
        <p:nvSpPr>
          <p:cNvPr id="6" name="Rectangle 2"/>
          <p:cNvSpPr txBox="1">
            <a:spLocks/>
          </p:cNvSpPr>
          <p:nvPr/>
        </p:nvSpPr>
        <p:spPr>
          <a:xfrm>
            <a:off x="252919" y="1123837"/>
            <a:ext cx="3096950"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2025-2026 Federal Student Aid ID for Undocumented Contributors</a:t>
            </a:r>
            <a:br>
              <a:rPr lang="en-US" dirty="0"/>
            </a:br>
            <a:endParaRPr lang="en-US" dirty="0"/>
          </a:p>
        </p:txBody>
      </p:sp>
    </p:spTree>
    <p:extLst>
      <p:ext uri="{BB962C8B-B14F-4D97-AF65-F5344CB8AC3E}">
        <p14:creationId xmlns:p14="http://schemas.microsoft.com/office/powerpoint/2010/main" val="3226832704"/>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3" name="Title 3"/>
          <p:cNvSpPr txBox="1">
            <a:spLocks noGrp="1"/>
          </p:cNvSpPr>
          <p:nvPr>
            <p:ph type="title"/>
          </p:nvPr>
        </p:nvSpPr>
        <p:spPr>
          <a:prstGeom prst="rect">
            <a:avLst/>
          </a:prstGeom>
        </p:spPr>
        <p:txBody>
          <a:bodyPr/>
          <a:lstStyle>
            <a:lvl1pPr defTabSz="914400"/>
          </a:lstStyle>
          <a:p>
            <a:r>
              <a:rPr dirty="0"/>
              <a:t>Federal Tax Information (FTI)</a:t>
            </a:r>
          </a:p>
        </p:txBody>
      </p:sp>
      <p:sp>
        <p:nvSpPr>
          <p:cNvPr id="294" name="Content Placeholder 4"/>
          <p:cNvSpPr txBox="1">
            <a:spLocks noGrp="1"/>
          </p:cNvSpPr>
          <p:nvPr>
            <p:ph type="body" sz="half" idx="4294967295"/>
          </p:nvPr>
        </p:nvSpPr>
        <p:spPr>
          <a:xfrm>
            <a:off x="3971108" y="1655066"/>
            <a:ext cx="7524206" cy="3760997"/>
          </a:xfrm>
          <a:prstGeom prst="rect">
            <a:avLst/>
          </a:prstGeom>
        </p:spPr>
        <p:txBody>
          <a:bodyPr>
            <a:noAutofit/>
          </a:bodyPr>
          <a:lstStyle/>
          <a:p>
            <a:pPr marL="180473" indent="-180473">
              <a:lnSpc>
                <a:spcPct val="120000"/>
              </a:lnSpc>
              <a:spcBef>
                <a:spcPts val="500"/>
              </a:spcBef>
              <a:defRPr sz="1800"/>
            </a:pPr>
            <a:r>
              <a:rPr sz="2400" dirty="0"/>
              <a:t>The IRS will request consent to retrieve your Federal Tax Information (FTI) into the FAFSA</a:t>
            </a:r>
          </a:p>
          <a:p>
            <a:pPr marL="180473" indent="-180473">
              <a:lnSpc>
                <a:spcPct val="120000"/>
              </a:lnSpc>
              <a:spcBef>
                <a:spcPts val="500"/>
              </a:spcBef>
              <a:defRPr sz="1800"/>
            </a:pPr>
            <a:r>
              <a:rPr sz="2400" dirty="0"/>
              <a:t>If </a:t>
            </a:r>
            <a:r>
              <a:rPr lang="en-US" sz="2400" dirty="0"/>
              <a:t>parents are </a:t>
            </a:r>
            <a:r>
              <a:rPr sz="2400" dirty="0"/>
              <a:t>married or unmarried/living together, but did not file taxes jointly, then both will need to login to provide consent to retrieve federal tax informat</a:t>
            </a:r>
            <a:r>
              <a:rPr lang="en-US" sz="2400" dirty="0"/>
              <a:t>ion</a:t>
            </a:r>
          </a:p>
        </p:txBody>
      </p:sp>
      <p:sp>
        <p:nvSpPr>
          <p:cNvPr id="29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extLst>
      <p:ext uri="{BB962C8B-B14F-4D97-AF65-F5344CB8AC3E}">
        <p14:creationId xmlns:p14="http://schemas.microsoft.com/office/powerpoint/2010/main" val="36592039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9" name="Rectangle 6"/>
          <p:cNvSpPr/>
          <p:nvPr/>
        </p:nvSpPr>
        <p:spPr>
          <a:xfrm>
            <a:off x="6460066" y="3439583"/>
            <a:ext cx="283634" cy="6561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0" name="Rectangle 7"/>
          <p:cNvSpPr/>
          <p:nvPr/>
        </p:nvSpPr>
        <p:spPr>
          <a:xfrm>
            <a:off x="3761750" y="4038567"/>
            <a:ext cx="249768" cy="8043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1" name="Rectangle 11"/>
          <p:cNvSpPr/>
          <p:nvPr/>
        </p:nvSpPr>
        <p:spPr>
          <a:xfrm>
            <a:off x="7177641" y="3630613"/>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303" name="Rectangle 17"/>
          <p:cNvSpPr/>
          <p:nvPr/>
        </p:nvSpPr>
        <p:spPr>
          <a:xfrm>
            <a:off x="6157796" y="4711854"/>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4" name="Rectangle 18"/>
          <p:cNvSpPr/>
          <p:nvPr/>
        </p:nvSpPr>
        <p:spPr>
          <a:xfrm>
            <a:off x="3750079" y="4369676"/>
            <a:ext cx="273112" cy="147753"/>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5" name="Rectangle 2"/>
          <p:cNvSpPr/>
          <p:nvPr/>
        </p:nvSpPr>
        <p:spPr>
          <a:xfrm>
            <a:off x="7306207" y="3896945"/>
            <a:ext cx="241222" cy="222056"/>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6" name="TextBox 4"/>
          <p:cNvSpPr txBox="1"/>
          <p:nvPr/>
        </p:nvSpPr>
        <p:spPr>
          <a:xfrm>
            <a:off x="7265736" y="3865422"/>
            <a:ext cx="369519"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a:solidFill>
                  <a:srgbClr val="808080"/>
                </a:solidFill>
              </a:defRPr>
            </a:lvl1pPr>
          </a:lstStyle>
          <a:p>
            <a:r>
              <a:t>2022</a:t>
            </a:r>
          </a:p>
        </p:txBody>
      </p:sp>
      <p:pic>
        <p:nvPicPr>
          <p:cNvPr id="309" name="Picture 9" descr="Picture 9"/>
          <p:cNvPicPr>
            <a:picLocks noChangeAspect="1"/>
          </p:cNvPicPr>
          <p:nvPr/>
        </p:nvPicPr>
        <p:blipFill>
          <a:blip r:embed="rId3"/>
          <a:stretch>
            <a:fillRect/>
          </a:stretch>
        </p:blipFill>
        <p:spPr>
          <a:xfrm>
            <a:off x="3936744" y="2432019"/>
            <a:ext cx="7065607" cy="3373964"/>
          </a:xfrm>
          <a:prstGeom prst="rect">
            <a:avLst/>
          </a:prstGeom>
          <a:ln>
            <a:solidFill>
              <a:srgbClr val="000000"/>
            </a:solidFill>
          </a:ln>
          <a:effectLst>
            <a:outerShdw blurRad="190500" dist="12700" dir="5400000" rotWithShape="0">
              <a:srgbClr val="000000"/>
            </a:outerShdw>
          </a:effectLst>
        </p:spPr>
      </p:pic>
      <p:sp>
        <p:nvSpPr>
          <p:cNvPr id="310" name="Information Contributors will be instructed to provide Federal Tax   Information from their 2022 tax return to be used to determine…"/>
          <p:cNvSpPr txBox="1">
            <a:spLocks noGrp="1"/>
          </p:cNvSpPr>
          <p:nvPr>
            <p:ph type="body" sz="quarter" idx="4294967295"/>
          </p:nvPr>
        </p:nvSpPr>
        <p:spPr>
          <a:xfrm>
            <a:off x="3897087" y="997326"/>
            <a:ext cx="6378243" cy="1275226"/>
          </a:xfrm>
          <a:prstGeom prst="rect">
            <a:avLst/>
          </a:prstGeom>
        </p:spPr>
        <p:txBody>
          <a:bodyPr>
            <a:noAutofit/>
          </a:bodyPr>
          <a:lstStyle/>
          <a:p>
            <a:pPr marL="0" indent="0">
              <a:lnSpc>
                <a:spcPct val="120000"/>
              </a:lnSpc>
              <a:spcBef>
                <a:spcPts val="0"/>
              </a:spcBef>
              <a:buSzTx/>
              <a:buNone/>
              <a:defRPr sz="2000"/>
            </a:pPr>
            <a:r>
              <a:rPr sz="1800" dirty="0"/>
              <a:t>Information Contributors will be instructed to provide Federal Tax  </a:t>
            </a:r>
            <a:br>
              <a:rPr sz="1800" dirty="0"/>
            </a:br>
            <a:r>
              <a:rPr sz="1800" dirty="0"/>
              <a:t>Information from their 202</a:t>
            </a:r>
            <a:r>
              <a:rPr lang="en-US" sz="1800" dirty="0"/>
              <a:t>3</a:t>
            </a:r>
            <a:r>
              <a:rPr sz="1800" dirty="0"/>
              <a:t> tax return to be used to determine</a:t>
            </a:r>
          </a:p>
          <a:p>
            <a:pPr marL="0" indent="0">
              <a:lnSpc>
                <a:spcPct val="120000"/>
              </a:lnSpc>
              <a:spcBef>
                <a:spcPts val="0"/>
              </a:spcBef>
              <a:buSzTx/>
              <a:buNone/>
              <a:defRPr sz="2000"/>
            </a:pPr>
            <a:r>
              <a:rPr sz="1800" dirty="0"/>
              <a:t>the student</a:t>
            </a:r>
            <a:r>
              <a:rPr lang="en-US" sz="1800" dirty="0"/>
              <a:t>'</a:t>
            </a:r>
            <a:r>
              <a:rPr sz="1800" dirty="0"/>
              <a:t>s eligibility for federal student aid</a:t>
            </a:r>
            <a:r>
              <a:rPr lang="en-US" sz="1800" dirty="0"/>
              <a:t> for Award Year 2025-26</a:t>
            </a:r>
            <a:endParaRPr sz="1800" dirty="0"/>
          </a:p>
        </p:txBody>
      </p:sp>
      <p:sp>
        <p:nvSpPr>
          <p:cNvPr id="2" name="Rectangle 1"/>
          <p:cNvSpPr/>
          <p:nvPr/>
        </p:nvSpPr>
        <p:spPr>
          <a:xfrm>
            <a:off x="4427551" y="4624212"/>
            <a:ext cx="2617403" cy="457200"/>
          </a:xfrm>
          <a:prstGeom prst="rect">
            <a:avLst/>
          </a:prstGeom>
          <a:solidFill>
            <a:srgbClr val="F4FDF1"/>
          </a:solidFill>
          <a:ln w="25400" cap="flat">
            <a:solidFill>
              <a:srgbClr val="F4FDF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sz="2400">
              <a:latin typeface="+mn-lt"/>
              <a:ea typeface="+mn-ea"/>
              <a:cs typeface="+mn-cs"/>
              <a:sym typeface="Arial"/>
            </a:endParaRPr>
          </a:p>
        </p:txBody>
      </p:sp>
      <p:sp>
        <p:nvSpPr>
          <p:cNvPr id="16" name="TextBox 15"/>
          <p:cNvSpPr txBox="1"/>
          <p:nvPr/>
        </p:nvSpPr>
        <p:spPr>
          <a:xfrm>
            <a:off x="4401175" y="4630043"/>
            <a:ext cx="2713241"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sym typeface="Arial"/>
              </a:rPr>
              <a:t>Get your 2023 tax return information for the </a:t>
            </a:r>
          </a:p>
          <a:p>
            <a:r>
              <a:rPr lang="en-US" sz="1050" dirty="0">
                <a:solidFill>
                  <a:schemeClr val="tx1">
                    <a:lumMod val="65000"/>
                    <a:lumOff val="35000"/>
                  </a:schemeClr>
                </a:solidFill>
                <a:latin typeface="Arial" panose="020B0604020202020204" pitchFamily="34" charset="0"/>
                <a:cs typeface="Arial" panose="020B0604020202020204" pitchFamily="34" charset="0"/>
              </a:rPr>
              <a:t>2025-26 form</a:t>
            </a:r>
            <a:r>
              <a:rPr lang="en-US" sz="1050" dirty="0">
                <a:solidFill>
                  <a:schemeClr val="tx1">
                    <a:lumMod val="75000"/>
                    <a:lumOff val="25000"/>
                  </a:schemeClr>
                </a:solidFill>
                <a:latin typeface="Arial" panose="020B0604020202020204" pitchFamily="34" charset="0"/>
                <a:cs typeface="Arial" panose="020B0604020202020204" pitchFamily="34" charset="0"/>
              </a:rPr>
              <a:t>.</a:t>
            </a:r>
            <a:endParaRPr lang="en-US" sz="105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18"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Federal Tax Information Consent</a:t>
            </a:r>
          </a:p>
        </p:txBody>
      </p:sp>
    </p:spTree>
    <p:extLst>
      <p:ext uri="{BB962C8B-B14F-4D97-AF65-F5344CB8AC3E}">
        <p14:creationId xmlns:p14="http://schemas.microsoft.com/office/powerpoint/2010/main" val="11474786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oter Placeholder 10"/>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16" name="Rectangle 3"/>
          <p:cNvSpPr txBox="1">
            <a:spLocks noGrp="1"/>
          </p:cNvSpPr>
          <p:nvPr>
            <p:ph type="body" idx="4294967295"/>
          </p:nvPr>
        </p:nvSpPr>
        <p:spPr>
          <a:xfrm>
            <a:off x="3827416" y="1764701"/>
            <a:ext cx="7537269" cy="3856629"/>
          </a:xfrm>
          <a:prstGeom prst="rect">
            <a:avLst/>
          </a:prstGeom>
        </p:spPr>
        <p:txBody>
          <a:bodyPr>
            <a:normAutofit lnSpcReduction="10000"/>
          </a:bodyPr>
          <a:lstStyle/>
          <a:p>
            <a:pPr>
              <a:lnSpc>
                <a:spcPct val="120000"/>
              </a:lnSpc>
              <a:defRPr sz="2000"/>
            </a:pPr>
            <a:r>
              <a:rPr dirty="0"/>
              <a:t>The student must have a valid Social Security Number</a:t>
            </a:r>
          </a:p>
          <a:p>
            <a:pPr>
              <a:lnSpc>
                <a:spcPct val="120000"/>
              </a:lnSpc>
              <a:defRPr sz="2000"/>
            </a:pPr>
            <a:r>
              <a:rPr dirty="0"/>
              <a:t>Must be enrolled or accepted for enrollment in an eligible program of study</a:t>
            </a:r>
          </a:p>
          <a:p>
            <a:pPr>
              <a:lnSpc>
                <a:spcPct val="120000"/>
              </a:lnSpc>
              <a:defRPr sz="2000"/>
            </a:pPr>
            <a:r>
              <a:rPr dirty="0"/>
              <a:t>Must be pursuing a degree, certificate, or other recognized</a:t>
            </a:r>
            <a:r>
              <a:rPr lang="en-US" dirty="0"/>
              <a:t> postsecondary</a:t>
            </a:r>
            <a:r>
              <a:rPr dirty="0"/>
              <a:t> credential</a:t>
            </a:r>
          </a:p>
          <a:p>
            <a:pPr>
              <a:lnSpc>
                <a:spcPct val="120000"/>
              </a:lnSpc>
              <a:defRPr sz="2000"/>
            </a:pPr>
            <a:r>
              <a:rPr dirty="0"/>
              <a:t>Must be a U.S. citizen or eligible noncitizen</a:t>
            </a:r>
          </a:p>
          <a:p>
            <a:pPr>
              <a:lnSpc>
                <a:spcPct val="120000"/>
              </a:lnSpc>
              <a:defRPr sz="2000"/>
            </a:pPr>
            <a:r>
              <a:rPr dirty="0"/>
              <a:t>New Jersey students who are </a:t>
            </a:r>
            <a:r>
              <a:rPr lang="en-US" dirty="0"/>
              <a:t>undocumented and meet the NJ Dreamer qualifications </a:t>
            </a:r>
            <a:r>
              <a:rPr dirty="0"/>
              <a:t>should complete the </a:t>
            </a:r>
            <a:r>
              <a:rPr lang="en-US" dirty="0"/>
              <a:t>NJ Alternative</a:t>
            </a:r>
            <a:r>
              <a:rPr dirty="0"/>
              <a:t> </a:t>
            </a:r>
            <a:r>
              <a:rPr lang="en-US" dirty="0"/>
              <a:t>Financial Aid A</a:t>
            </a:r>
            <a:r>
              <a:rPr dirty="0"/>
              <a:t>pplication</a:t>
            </a:r>
            <a:r>
              <a:rPr lang="en-US" dirty="0"/>
              <a:t> for state-funded financial aid</a:t>
            </a:r>
            <a:endParaRPr dirty="0"/>
          </a:p>
        </p:txBody>
      </p:sp>
      <p:sp>
        <p:nvSpPr>
          <p:cNvPr id="31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Key Eligibility </a:t>
            </a:r>
            <a:br>
              <a:rPr lang="en-US" dirty="0"/>
            </a:br>
            <a:r>
              <a:rPr lang="en-US" dirty="0"/>
              <a:t>Requirements for FAFSA</a:t>
            </a:r>
          </a:p>
        </p:txBody>
      </p:sp>
    </p:spTree>
    <p:extLst>
      <p:ext uri="{BB962C8B-B14F-4D97-AF65-F5344CB8AC3E}">
        <p14:creationId xmlns:p14="http://schemas.microsoft.com/office/powerpoint/2010/main" val="1360928330"/>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23" name="Rectangle 5"/>
          <p:cNvSpPr txBox="1">
            <a:spLocks noGrp="1"/>
          </p:cNvSpPr>
          <p:nvPr>
            <p:ph type="body" sz="half" idx="4294967295"/>
          </p:nvPr>
        </p:nvSpPr>
        <p:spPr>
          <a:xfrm>
            <a:off x="3763978" y="1355742"/>
            <a:ext cx="8228901" cy="4693367"/>
          </a:xfrm>
          <a:prstGeom prst="rect">
            <a:avLst/>
          </a:prstGeom>
        </p:spPr>
        <p:txBody>
          <a:bodyPr lIns="44450" tIns="44450" rIns="44450" bIns="44450" numCol="2" spcCol="411444" anchor="ctr">
            <a:normAutofit/>
          </a:bodyPr>
          <a:lstStyle/>
          <a:p>
            <a:pPr marL="288035" indent="-288035" defTabSz="384047">
              <a:lnSpc>
                <a:spcPct val="120000"/>
              </a:lnSpc>
              <a:spcBef>
                <a:spcPts val="0"/>
              </a:spcBef>
              <a:defRPr sz="1512"/>
            </a:pPr>
            <a:r>
              <a:rPr b="1" dirty="0"/>
              <a:t>Student Contributor Section</a:t>
            </a:r>
          </a:p>
          <a:p>
            <a:pPr marL="384047" indent="-192023" defTabSz="384047">
              <a:lnSpc>
                <a:spcPct val="120000"/>
              </a:lnSpc>
              <a:spcBef>
                <a:spcPts val="0"/>
              </a:spcBef>
              <a:buChar char="✓"/>
              <a:defRPr sz="1512"/>
            </a:pPr>
            <a:r>
              <a:rPr dirty="0"/>
              <a:t>Full Name and address</a:t>
            </a:r>
          </a:p>
          <a:p>
            <a:pPr marL="384047" indent="-192023" defTabSz="384047">
              <a:lnSpc>
                <a:spcPct val="120000"/>
              </a:lnSpc>
              <a:spcBef>
                <a:spcPts val="0"/>
              </a:spcBef>
              <a:buChar char="✓"/>
              <a:defRPr sz="1512"/>
            </a:pPr>
            <a:r>
              <a:rPr dirty="0"/>
              <a:t>Social Security Number or ITIN Number </a:t>
            </a:r>
          </a:p>
          <a:p>
            <a:pPr marL="384047" indent="-192023" defTabSz="384047">
              <a:lnSpc>
                <a:spcPct val="120000"/>
              </a:lnSpc>
              <a:spcBef>
                <a:spcPts val="0"/>
              </a:spcBef>
              <a:buChar char="✓"/>
              <a:defRPr sz="1512"/>
            </a:pPr>
            <a:r>
              <a:rPr dirty="0"/>
              <a:t>Date of Birth</a:t>
            </a:r>
          </a:p>
          <a:p>
            <a:pPr marL="384047" indent="-192023" defTabSz="384047">
              <a:lnSpc>
                <a:spcPct val="120000"/>
              </a:lnSpc>
              <a:spcBef>
                <a:spcPts val="0"/>
              </a:spcBef>
              <a:buChar char="✓"/>
              <a:defRPr sz="1512"/>
            </a:pPr>
            <a:r>
              <a:rPr dirty="0"/>
              <a:t>Mobile phone number (optional)</a:t>
            </a:r>
          </a:p>
          <a:p>
            <a:pPr marL="384047" indent="-192023" defTabSz="384047">
              <a:lnSpc>
                <a:spcPct val="120000"/>
              </a:lnSpc>
              <a:spcBef>
                <a:spcPts val="0"/>
              </a:spcBef>
              <a:buChar char="✓"/>
              <a:defRPr sz="1512"/>
            </a:pPr>
            <a:r>
              <a:rPr dirty="0"/>
              <a:t>Email address</a:t>
            </a:r>
          </a:p>
          <a:p>
            <a:pPr marL="384047" indent="-192023" defTabSz="384047">
              <a:lnSpc>
                <a:spcPct val="120000"/>
              </a:lnSpc>
              <a:spcBef>
                <a:spcPts val="0"/>
              </a:spcBef>
              <a:buChar char="✓"/>
              <a:defRPr sz="1512"/>
            </a:pPr>
            <a:r>
              <a:rPr dirty="0"/>
              <a:t>College/Career plans</a:t>
            </a:r>
            <a:r>
              <a:rPr lang="en-US" dirty="0"/>
              <a:t> – 20 Colleges</a:t>
            </a:r>
            <a:endParaRPr dirty="0"/>
          </a:p>
          <a:p>
            <a:pPr marL="240029" indent="-240029" defTabSz="384047">
              <a:lnSpc>
                <a:spcPct val="120000"/>
              </a:lnSpc>
              <a:spcBef>
                <a:spcPts val="0"/>
              </a:spcBef>
              <a:buChar char="–"/>
              <a:defRPr sz="1512"/>
            </a:pPr>
            <a:endParaRPr dirty="0"/>
          </a:p>
          <a:p>
            <a:pPr marL="288035" indent="-288035" defTabSz="384047">
              <a:lnSpc>
                <a:spcPct val="120000"/>
              </a:lnSpc>
              <a:spcBef>
                <a:spcPts val="0"/>
              </a:spcBef>
              <a:defRPr sz="1512"/>
            </a:pPr>
            <a:r>
              <a:rPr dirty="0"/>
              <a:t>Student Consent and Assets</a:t>
            </a:r>
          </a:p>
          <a:p>
            <a:pPr marL="384047" indent="-192023" defTabSz="384047">
              <a:lnSpc>
                <a:spcPct val="120000"/>
              </a:lnSpc>
              <a:spcBef>
                <a:spcPts val="0"/>
              </a:spcBef>
              <a:buChar char="✓"/>
              <a:defRPr sz="1512"/>
            </a:pPr>
            <a:r>
              <a:rPr dirty="0"/>
              <a:t>FTI</a:t>
            </a:r>
            <a:r>
              <a:rPr lang="en-US" dirty="0"/>
              <a:t> (Federal Tax Information)</a:t>
            </a:r>
            <a:endParaRPr dirty="0"/>
          </a:p>
          <a:p>
            <a:pPr marL="0" indent="126015" defTabSz="384047">
              <a:lnSpc>
                <a:spcPct val="120000"/>
              </a:lnSpc>
              <a:spcBef>
                <a:spcPts val="0"/>
              </a:spcBef>
              <a:buSzTx/>
              <a:buNone/>
              <a:defRPr sz="1512"/>
            </a:pPr>
            <a:endParaRPr dirty="0"/>
          </a:p>
          <a:p>
            <a:pPr marL="288035" indent="-288035" defTabSz="384047">
              <a:lnSpc>
                <a:spcPct val="120000"/>
              </a:lnSpc>
              <a:spcBef>
                <a:spcPts val="0"/>
              </a:spcBef>
              <a:defRPr sz="1512"/>
            </a:pPr>
            <a:r>
              <a:rPr dirty="0"/>
              <a:t>Student Status: Personal Circumstances </a:t>
            </a:r>
          </a:p>
          <a:p>
            <a:pPr marL="384047" indent="-192023" defTabSz="384047">
              <a:lnSpc>
                <a:spcPct val="120000"/>
              </a:lnSpc>
              <a:spcBef>
                <a:spcPts val="0"/>
              </a:spcBef>
              <a:buChar char="✓"/>
              <a:defRPr sz="1512"/>
            </a:pPr>
            <a:r>
              <a:rPr dirty="0"/>
              <a:t>Dependent or Independent Determination</a:t>
            </a:r>
          </a:p>
          <a:p>
            <a:pPr marL="384047" indent="-192023" defTabSz="384047">
              <a:lnSpc>
                <a:spcPct val="120000"/>
              </a:lnSpc>
              <a:spcBef>
                <a:spcPts val="0"/>
              </a:spcBef>
              <a:buChar char="✓"/>
              <a:defRPr sz="1512"/>
            </a:pPr>
            <a:r>
              <a:rPr dirty="0"/>
              <a:t>Student Special Circumstances</a:t>
            </a:r>
          </a:p>
          <a:p>
            <a:pPr marL="384047" indent="-192023" defTabSz="384047">
              <a:lnSpc>
                <a:spcPct val="120000"/>
              </a:lnSpc>
              <a:spcBef>
                <a:spcPts val="0"/>
              </a:spcBef>
              <a:buChar char="✓"/>
              <a:defRPr sz="1512"/>
            </a:pPr>
            <a:r>
              <a:rPr dirty="0"/>
              <a:t>Student Unusual Circumstances</a:t>
            </a:r>
          </a:p>
          <a:p>
            <a:pPr marL="384047" indent="-192023" defTabSz="384047">
              <a:lnSpc>
                <a:spcPct val="120000"/>
              </a:lnSpc>
              <a:spcBef>
                <a:spcPts val="0"/>
              </a:spcBef>
              <a:buChar char="✓"/>
              <a:defRPr sz="1512"/>
            </a:pPr>
            <a:r>
              <a:rPr dirty="0"/>
              <a:t>Social Security Number</a:t>
            </a:r>
          </a:p>
          <a:p>
            <a:pPr marL="477774" indent="-285750" defTabSz="384047">
              <a:lnSpc>
                <a:spcPct val="120000"/>
              </a:lnSpc>
              <a:spcBef>
                <a:spcPts val="0"/>
              </a:spcBef>
              <a:defRPr sz="1512"/>
            </a:pPr>
            <a:r>
              <a:rPr lang="en-US" b="1" dirty="0"/>
              <a:t>Parent Contributor Section</a:t>
            </a:r>
          </a:p>
          <a:p>
            <a:pPr marL="384047" indent="-192023" defTabSz="384047">
              <a:lnSpc>
                <a:spcPct val="120000"/>
              </a:lnSpc>
              <a:spcBef>
                <a:spcPts val="0"/>
              </a:spcBef>
              <a:buChar char="✓"/>
              <a:defRPr sz="1512"/>
            </a:pPr>
            <a:r>
              <a:rPr dirty="0"/>
              <a:t>Last Name</a:t>
            </a:r>
          </a:p>
          <a:p>
            <a:pPr marL="384047" indent="-192023" defTabSz="384047">
              <a:lnSpc>
                <a:spcPct val="120000"/>
              </a:lnSpc>
              <a:spcBef>
                <a:spcPts val="0"/>
              </a:spcBef>
              <a:buChar char="✓"/>
              <a:defRPr sz="1512"/>
            </a:pPr>
            <a:r>
              <a:rPr dirty="0"/>
              <a:t>Date of Birth</a:t>
            </a:r>
          </a:p>
          <a:p>
            <a:pPr marL="384047" indent="-192023" defTabSz="384047">
              <a:lnSpc>
                <a:spcPct val="120000"/>
              </a:lnSpc>
              <a:spcBef>
                <a:spcPts val="0"/>
              </a:spcBef>
              <a:buChar char="✓"/>
              <a:defRPr sz="1512"/>
            </a:pPr>
            <a:r>
              <a:rPr dirty="0"/>
              <a:t>Email address</a:t>
            </a:r>
            <a:endParaRPr lang="en-US" dirty="0"/>
          </a:p>
          <a:p>
            <a:pPr marL="384047" indent="-192023" defTabSz="384047">
              <a:lnSpc>
                <a:spcPct val="120000"/>
              </a:lnSpc>
              <a:spcBef>
                <a:spcPts val="0"/>
              </a:spcBef>
              <a:buChar char="✓"/>
              <a:defRPr sz="1512"/>
            </a:pPr>
            <a:r>
              <a:rPr lang="en-US" dirty="0"/>
              <a:t>Family size – FTI</a:t>
            </a:r>
          </a:p>
          <a:p>
            <a:pPr marL="384047" indent="-192023" defTabSz="384047">
              <a:lnSpc>
                <a:spcPct val="120000"/>
              </a:lnSpc>
              <a:spcBef>
                <a:spcPts val="0"/>
              </a:spcBef>
              <a:buChar char="✓"/>
              <a:defRPr sz="1512"/>
            </a:pPr>
            <a:r>
              <a:rPr lang="en-US" dirty="0"/>
              <a:t>Income and Assets</a:t>
            </a:r>
          </a:p>
          <a:p>
            <a:pPr marL="384047" indent="-192023" defTabSz="384047">
              <a:lnSpc>
                <a:spcPct val="120000"/>
              </a:lnSpc>
              <a:spcBef>
                <a:spcPts val="0"/>
              </a:spcBef>
              <a:buChar char="✓"/>
              <a:defRPr sz="1512"/>
            </a:pPr>
            <a:r>
              <a:rPr lang="en-US" dirty="0"/>
              <a:t>Federal Means-tested benefits</a:t>
            </a:r>
          </a:p>
          <a:p>
            <a:pPr marL="824918" lvl="1" indent="-192023" defTabSz="384047">
              <a:lnSpc>
                <a:spcPct val="120000"/>
              </a:lnSpc>
              <a:spcBef>
                <a:spcPts val="0"/>
              </a:spcBef>
              <a:buChar char="✓"/>
              <a:defRPr sz="1512"/>
            </a:pPr>
            <a:r>
              <a:rPr lang="en-US" dirty="0"/>
              <a:t>Medicaid, SSI, SNAP,</a:t>
            </a:r>
          </a:p>
          <a:p>
            <a:pPr marL="824918" lvl="1" indent="-192023" defTabSz="384047">
              <a:lnSpc>
                <a:spcPct val="120000"/>
              </a:lnSpc>
              <a:spcBef>
                <a:spcPts val="0"/>
              </a:spcBef>
              <a:buChar char="✓"/>
              <a:defRPr sz="1512"/>
            </a:pPr>
            <a:r>
              <a:rPr lang="en-US" dirty="0"/>
              <a:t>Free or Reduced Lunch</a:t>
            </a:r>
          </a:p>
          <a:p>
            <a:pPr marL="824918" lvl="1" indent="-192023" defTabSz="384047">
              <a:lnSpc>
                <a:spcPct val="120000"/>
              </a:lnSpc>
              <a:spcBef>
                <a:spcPts val="0"/>
              </a:spcBef>
              <a:buChar char="✓"/>
              <a:defRPr sz="1512"/>
            </a:pPr>
            <a:r>
              <a:rPr lang="en-US" dirty="0"/>
              <a:t>TANF, WIC, WITC QHP</a:t>
            </a:r>
          </a:p>
          <a:p>
            <a:pPr marL="824918" lvl="1" indent="-192023" defTabSz="384047">
              <a:lnSpc>
                <a:spcPct val="120000"/>
              </a:lnSpc>
              <a:spcBef>
                <a:spcPts val="0"/>
              </a:spcBef>
              <a:buChar char="✓"/>
              <a:defRPr sz="1512"/>
            </a:pPr>
            <a:endParaRPr lang="en-US" dirty="0"/>
          </a:p>
          <a:p>
            <a:pPr marL="477774" indent="-285750" defTabSz="384047">
              <a:lnSpc>
                <a:spcPct val="120000"/>
              </a:lnSpc>
              <a:spcBef>
                <a:spcPts val="0"/>
              </a:spcBef>
              <a:defRPr sz="1512"/>
            </a:pPr>
            <a:r>
              <a:rPr lang="en-US" dirty="0"/>
              <a:t>Business and Farm will be considered as assets in the calculation of the SAI</a:t>
            </a:r>
          </a:p>
          <a:p>
            <a:pPr marL="477774" indent="-285750" defTabSz="384047">
              <a:lnSpc>
                <a:spcPct val="120000"/>
              </a:lnSpc>
              <a:spcBef>
                <a:spcPts val="0"/>
              </a:spcBef>
              <a:defRPr sz="1512"/>
            </a:pPr>
            <a:r>
              <a:rPr lang="en-US" dirty="0"/>
              <a:t>Child Support received is an asset </a:t>
            </a:r>
            <a:endParaRPr dirty="0"/>
          </a:p>
        </p:txBody>
      </p:sp>
      <p:sp>
        <p:nvSpPr>
          <p:cNvPr id="32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endParaRPr lang="en-US" dirty="0"/>
          </a:p>
        </p:txBody>
      </p:sp>
      <p:sp>
        <p:nvSpPr>
          <p:cNvPr id="2" name="Title 1"/>
          <p:cNvSpPr>
            <a:spLocks noGrp="1"/>
          </p:cNvSpPr>
          <p:nvPr>
            <p:ph type="title"/>
          </p:nvPr>
        </p:nvSpPr>
        <p:spPr>
          <a:xfrm>
            <a:off x="252919" y="1123837"/>
            <a:ext cx="2947482" cy="4601184"/>
          </a:xfrm>
        </p:spPr>
        <p:txBody>
          <a:bodyPr/>
          <a:lstStyle/>
          <a:p>
            <a:r>
              <a:rPr lang="en-US" dirty="0"/>
              <a:t>Key Components of the FAFSA </a:t>
            </a:r>
            <a:br>
              <a:rPr lang="en-US" dirty="0"/>
            </a:br>
            <a:endParaRPr lang="en-US" dirty="0"/>
          </a:p>
        </p:txBody>
      </p:sp>
    </p:spTree>
    <p:extLst>
      <p:ext uri="{BB962C8B-B14F-4D97-AF65-F5344CB8AC3E}">
        <p14:creationId xmlns:p14="http://schemas.microsoft.com/office/powerpoint/2010/main" val="182021372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252919" y="975946"/>
            <a:ext cx="3026612" cy="4749075"/>
          </a:xfrm>
          <a:prstGeom prst="rect">
            <a:avLst/>
          </a:prstGeom>
        </p:spPr>
        <p:txBody>
          <a:bodyPr>
            <a:normAutofit/>
          </a:bodyPr>
          <a:lstStyle/>
          <a:p>
            <a:r>
              <a:rPr lang="en-US" dirty="0"/>
              <a:t>Financial Aid Application Graduation Requirement:</a:t>
            </a:r>
            <a:br>
              <a:rPr lang="en-US" dirty="0"/>
            </a:br>
            <a:br>
              <a:rPr lang="en-US" dirty="0"/>
            </a:br>
            <a:r>
              <a:rPr lang="en-US" sz="2400" dirty="0"/>
              <a:t>FAFSA, or  if applicable</a:t>
            </a:r>
            <a:br>
              <a:rPr lang="en-US" sz="2400" dirty="0"/>
            </a:br>
            <a:r>
              <a:rPr lang="en-US" sz="2400" dirty="0"/>
              <a:t>NJ Alternative App for NJ DREAMERS or an Approved Waiver</a:t>
            </a:r>
            <a:endParaRPr sz="2800" dirty="0"/>
          </a:p>
        </p:txBody>
      </p:sp>
      <p:sp>
        <p:nvSpPr>
          <p:cNvPr id="13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dirty="0"/>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80000"/>
              </a:lnSpc>
              <a:spcBef>
                <a:spcPts val="1700"/>
              </a:spcBef>
              <a:buNone/>
              <a:defRPr sz="2900"/>
            </a:pPr>
            <a:r>
              <a:rPr lang="en-US" dirty="0"/>
              <a:t>New Jersey high school graduation requirement for students in the graduating classes of 2025,2026 and 2027:</a:t>
            </a:r>
          </a:p>
          <a:p>
            <a:pPr marL="793750" lvl="1" indent="-336550">
              <a:lnSpc>
                <a:spcPct val="80000"/>
              </a:lnSpc>
              <a:spcBef>
                <a:spcPts val="1500"/>
              </a:spcBef>
              <a:defRPr sz="2500"/>
            </a:pPr>
            <a:r>
              <a:rPr lang="en-US" dirty="0"/>
              <a:t>Builds awareness of financial aid resources for New Jersey students to pursue a postsecondary education</a:t>
            </a:r>
          </a:p>
          <a:p>
            <a:pPr marL="793750" lvl="1" indent="-336550">
              <a:lnSpc>
                <a:spcPct val="80000"/>
              </a:lnSpc>
              <a:spcBef>
                <a:spcPts val="1500"/>
              </a:spcBef>
              <a:defRPr sz="2500"/>
            </a:pPr>
            <a:r>
              <a:rPr lang="en-US" dirty="0"/>
              <a:t>Determines eligibility for both federal and state financial aid</a:t>
            </a:r>
          </a:p>
          <a:p>
            <a:pPr marL="793750" lvl="1" indent="-336550">
              <a:lnSpc>
                <a:spcPct val="80000"/>
              </a:lnSpc>
              <a:spcBef>
                <a:spcPts val="1500"/>
              </a:spcBef>
              <a:defRPr sz="2500"/>
            </a:pPr>
            <a:r>
              <a:rPr lang="en-US" dirty="0"/>
              <a:t>Empowers students to make informed decisions about the college selection process  </a:t>
            </a:r>
          </a:p>
          <a:p>
            <a:pPr marL="793750" lvl="1" indent="-336550">
              <a:lnSpc>
                <a:spcPct val="80000"/>
              </a:lnSpc>
              <a:spcBef>
                <a:spcPts val="1500"/>
              </a:spcBef>
              <a:defRPr sz="2500"/>
            </a:pPr>
            <a:r>
              <a:rPr lang="en-US" dirty="0"/>
              <a:t>Emphasizes that a college degree is both accessible and affordable for many NJ residents</a:t>
            </a:r>
          </a:p>
        </p:txBody>
      </p:sp>
    </p:spTree>
    <p:extLst>
      <p:ext uri="{BB962C8B-B14F-4D97-AF65-F5344CB8AC3E}">
        <p14:creationId xmlns:p14="http://schemas.microsoft.com/office/powerpoint/2010/main" val="225507190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37" name="Rectangle 9"/>
          <p:cNvSpPr txBox="1"/>
          <p:nvPr/>
        </p:nvSpPr>
        <p:spPr>
          <a:xfrm>
            <a:off x="3801073" y="4028028"/>
            <a:ext cx="7623551" cy="1615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500"/>
            </a:pPr>
            <a:endParaRPr sz="1500" dirty="0"/>
          </a:p>
          <a:p>
            <a:pPr lvl="1" algn="ctr">
              <a:defRPr sz="1500"/>
            </a:pPr>
            <a:r>
              <a:rPr sz="1400" dirty="0"/>
              <a:t>Applicants are instructed to log into “</a:t>
            </a:r>
            <a:r>
              <a:rPr sz="1400" b="1" dirty="0"/>
              <a:t>NJFAMS.HESAA.org</a:t>
            </a:r>
            <a:r>
              <a:rPr sz="1400" dirty="0"/>
              <a:t>” to create a user ID and password. In 3-5 business days, students can their check awards and eligibility status and complete any outstanding items on their “To Do” list (There is no </a:t>
            </a:r>
            <a:r>
              <a:rPr lang="en-US" sz="1400" dirty="0"/>
              <a:t>separate </a:t>
            </a:r>
            <a:r>
              <a:rPr sz="1400" dirty="0"/>
              <a:t>State Application</a:t>
            </a:r>
            <a:r>
              <a:rPr lang="en-US" sz="1400" dirty="0"/>
              <a:t>,</a:t>
            </a:r>
            <a:r>
              <a:rPr sz="1400" dirty="0"/>
              <a:t> only a To-Do</a:t>
            </a:r>
            <a:r>
              <a:rPr lang="en-US" sz="1400" dirty="0"/>
              <a:t> </a:t>
            </a:r>
            <a:r>
              <a:rPr sz="1400" dirty="0"/>
              <a:t>List</a:t>
            </a:r>
            <a:r>
              <a:rPr lang="en-US" sz="1400" dirty="0"/>
              <a:t> in the state’s NJFAMS system</a:t>
            </a:r>
            <a:r>
              <a:rPr sz="1400" dirty="0"/>
              <a:t>).</a:t>
            </a:r>
          </a:p>
          <a:p>
            <a:pPr lvl="1" algn="ctr">
              <a:defRPr sz="1500"/>
            </a:pPr>
            <a:endParaRPr sz="1400" dirty="0"/>
          </a:p>
          <a:p>
            <a:pPr lvl="1" algn="ctr">
              <a:defRPr sz="1500"/>
            </a:pPr>
            <a:r>
              <a:rPr sz="1400" dirty="0"/>
              <a:t>Please note, all notifications will be sent to the student email address listed on the FAFSA.</a:t>
            </a:r>
          </a:p>
        </p:txBody>
      </p:sp>
      <p:sp>
        <p:nvSpPr>
          <p:cNvPr id="34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pic>
        <p:nvPicPr>
          <p:cNvPr id="18" name="Picture 17"/>
          <p:cNvPicPr>
            <a:picLocks noChangeAspect="1"/>
          </p:cNvPicPr>
          <p:nvPr/>
        </p:nvPicPr>
        <p:blipFill rotWithShape="1">
          <a:blip r:embed="rId3"/>
          <a:srcRect l="940" t="7847" r="2457" b="13498"/>
          <a:stretch/>
        </p:blipFill>
        <p:spPr>
          <a:xfrm>
            <a:off x="3801073" y="2066714"/>
            <a:ext cx="7941645" cy="1832059"/>
          </a:xfrm>
          <a:prstGeom prst="rect">
            <a:avLst/>
          </a:prstGeom>
          <a:ln>
            <a:solidFill>
              <a:schemeClr val="tx1"/>
            </a:solidFill>
          </a:ln>
        </p:spPr>
      </p:pic>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FAFSA Submission Summary</a:t>
            </a:r>
          </a:p>
        </p:txBody>
      </p:sp>
      <p:sp>
        <p:nvSpPr>
          <p:cNvPr id="9" name="Rectangle 8"/>
          <p:cNvSpPr/>
          <p:nvPr/>
        </p:nvSpPr>
        <p:spPr>
          <a:xfrm>
            <a:off x="2779769" y="1253531"/>
            <a:ext cx="9202188" cy="1015663"/>
          </a:xfrm>
          <a:prstGeom prst="rect">
            <a:avLst/>
          </a:prstGeom>
        </p:spPr>
        <p:txBody>
          <a:bodyPr wrap="square">
            <a:spAutoFit/>
          </a:bodyPr>
          <a:lstStyle/>
          <a:p>
            <a:pPr lvl="1" algn="ctr">
              <a:defRPr sz="1500"/>
            </a:pPr>
            <a:r>
              <a:rPr lang="en-US" sz="2000" dirty="0"/>
              <a:t>All Information Contributors will receive an individual </a:t>
            </a:r>
          </a:p>
          <a:p>
            <a:pPr lvl="1" algn="ctr">
              <a:defRPr sz="1500"/>
            </a:pPr>
            <a:r>
              <a:rPr lang="en-US" sz="2000" dirty="0"/>
              <a:t>FAFSA Submission Summary  </a:t>
            </a:r>
          </a:p>
          <a:p>
            <a:pPr lvl="1" algn="ctr">
              <a:defRPr sz="1500"/>
            </a:pPr>
            <a:endParaRPr lang="en-US" sz="2000" dirty="0"/>
          </a:p>
        </p:txBody>
      </p:sp>
    </p:spTree>
    <p:extLst>
      <p:ext uri="{BB962C8B-B14F-4D97-AF65-F5344CB8AC3E}">
        <p14:creationId xmlns:p14="http://schemas.microsoft.com/office/powerpoint/2010/main" val="35298017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4" name="Rectangle 4"/>
          <p:cNvSpPr txBox="1">
            <a:spLocks noGrp="1"/>
          </p:cNvSpPr>
          <p:nvPr>
            <p:ph type="title"/>
          </p:nvPr>
        </p:nvSpPr>
        <p:spPr>
          <a:prstGeom prst="rect">
            <a:avLst/>
          </a:prstGeom>
        </p:spPr>
        <p:txBody>
          <a:bodyPr lIns="44450" tIns="44450" rIns="44450" bIns="44450" anchor="ctr">
            <a:normAutofit/>
          </a:bodyPr>
          <a:lstStyle/>
          <a:p>
            <a:r>
              <a:t>Federal &amp; State Verification</a:t>
            </a:r>
          </a:p>
        </p:txBody>
      </p:sp>
      <p:sp>
        <p:nvSpPr>
          <p:cNvPr id="355" name="Content Placeholder 1"/>
          <p:cNvSpPr txBox="1">
            <a:spLocks noGrp="1"/>
          </p:cNvSpPr>
          <p:nvPr>
            <p:ph type="body" idx="4294967295"/>
          </p:nvPr>
        </p:nvSpPr>
        <p:spPr>
          <a:xfrm>
            <a:off x="3724159" y="1445016"/>
            <a:ext cx="7588275" cy="4525963"/>
          </a:xfrm>
          <a:prstGeom prst="rect">
            <a:avLst/>
          </a:prstGeom>
        </p:spPr>
        <p:txBody>
          <a:bodyPr/>
          <a:lstStyle/>
          <a:p>
            <a:pPr marL="1143000" lvl="2">
              <a:lnSpc>
                <a:spcPct val="120000"/>
              </a:lnSpc>
              <a:spcBef>
                <a:spcPts val="500"/>
              </a:spcBef>
              <a:defRPr sz="2400"/>
            </a:pPr>
            <a:r>
              <a:rPr dirty="0"/>
              <a:t>S</a:t>
            </a:r>
            <a:r>
              <a:rPr lang="en-US" dirty="0"/>
              <a:t>chool</a:t>
            </a:r>
            <a:r>
              <a:rPr dirty="0"/>
              <a:t> is responsible for verifying information </a:t>
            </a:r>
            <a:br>
              <a:rPr dirty="0"/>
            </a:br>
            <a:r>
              <a:rPr dirty="0"/>
              <a:t>for federal aid except for special circumstances</a:t>
            </a:r>
          </a:p>
          <a:p>
            <a:pPr marL="1143000" lvl="2">
              <a:lnSpc>
                <a:spcPct val="120000"/>
              </a:lnSpc>
              <a:spcBef>
                <a:spcPts val="500"/>
              </a:spcBef>
              <a:defRPr sz="2400"/>
            </a:pPr>
            <a:r>
              <a:rPr dirty="0"/>
              <a:t>HESAA is responsible for verifying information for </a:t>
            </a:r>
            <a:br>
              <a:rPr dirty="0"/>
            </a:br>
            <a:r>
              <a:rPr dirty="0"/>
              <a:t>State aid </a:t>
            </a:r>
          </a:p>
          <a:p>
            <a:pPr marL="1143000" lvl="2">
              <a:lnSpc>
                <a:spcPct val="120000"/>
              </a:lnSpc>
              <a:spcBef>
                <a:spcPts val="500"/>
              </a:spcBef>
              <a:defRPr sz="2400"/>
            </a:pPr>
            <a:r>
              <a:rPr dirty="0"/>
              <a:t>Schools may send request for information by mail </a:t>
            </a:r>
            <a:br>
              <a:rPr dirty="0"/>
            </a:br>
            <a:r>
              <a:rPr dirty="0"/>
              <a:t>or e-mail</a:t>
            </a:r>
          </a:p>
          <a:p>
            <a:pPr marL="1143000" lvl="2">
              <a:lnSpc>
                <a:spcPct val="120000"/>
              </a:lnSpc>
              <a:spcBef>
                <a:spcPts val="500"/>
              </a:spcBef>
              <a:defRPr sz="2400"/>
            </a:pPr>
            <a:r>
              <a:rPr dirty="0"/>
              <a:t>Always check your school account and NJFAMS </a:t>
            </a:r>
            <a:br>
              <a:rPr dirty="0"/>
            </a:br>
            <a:r>
              <a:rPr dirty="0"/>
              <a:t>account for required tasks</a:t>
            </a:r>
          </a:p>
          <a:p>
            <a:pPr marL="1143000" lvl="2">
              <a:lnSpc>
                <a:spcPct val="120000"/>
              </a:lnSpc>
              <a:spcBef>
                <a:spcPts val="500"/>
              </a:spcBef>
              <a:defRPr sz="2400"/>
            </a:pPr>
            <a:r>
              <a:rPr dirty="0"/>
              <a:t>Be sure to meet verification deadlines</a:t>
            </a:r>
          </a:p>
        </p:txBody>
      </p:sp>
      <p:sp>
        <p:nvSpPr>
          <p:cNvPr id="35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extLst>
      <p:ext uri="{BB962C8B-B14F-4D97-AF65-F5344CB8AC3E}">
        <p14:creationId xmlns:p14="http://schemas.microsoft.com/office/powerpoint/2010/main" val="1600380147"/>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60" name="TextBox 8"/>
          <p:cNvSpPr txBox="1"/>
          <p:nvPr/>
        </p:nvSpPr>
        <p:spPr>
          <a:xfrm>
            <a:off x="3958045" y="3725162"/>
            <a:ext cx="7550331"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SzPct val="100000"/>
              <a:buFont typeface="Arial"/>
              <a:buChar char="•"/>
              <a:defRPr sz="2000"/>
            </a:pPr>
            <a:r>
              <a:rPr lang="en-US" dirty="0"/>
              <a:t>Certain students with undocumented immigration status who attended at least 3 years and graduated from a NJ high school and meet other requirements may be eligible for State aid</a:t>
            </a:r>
          </a:p>
          <a:p>
            <a:pPr marL="342900" indent="-342900">
              <a:buSzPct val="100000"/>
              <a:buFont typeface="Arial"/>
              <a:buChar char="•"/>
              <a:defRPr sz="2000"/>
            </a:pPr>
            <a:r>
              <a:rPr lang="en-US" dirty="0"/>
              <a:t>Application is part of NJFAMS, at </a:t>
            </a:r>
            <a:r>
              <a:rPr u="sng" dirty="0">
                <a:solidFill>
                  <a:srgbClr val="8BC814"/>
                </a:solidFill>
                <a:uFill>
                  <a:solidFill>
                    <a:srgbClr val="8BC814"/>
                  </a:solidFill>
                </a:uFill>
                <a:hlinkClick r:id="rId3"/>
              </a:rPr>
              <a:t>https://njfams.hesaa.org</a:t>
            </a:r>
          </a:p>
          <a:p>
            <a:pPr marL="342900" indent="-342900">
              <a:buSzPct val="100000"/>
              <a:buFont typeface="Arial"/>
              <a:buChar char="•"/>
              <a:defRPr sz="2000"/>
            </a:pPr>
            <a:r>
              <a:rPr dirty="0"/>
              <a:t>Register for your account by creating a User ID and Password </a:t>
            </a:r>
          </a:p>
          <a:p>
            <a:pPr marL="342900" indent="-342900">
              <a:buSzPct val="100000"/>
              <a:buFont typeface="Arial"/>
              <a:buChar char="•"/>
              <a:defRPr sz="2000"/>
            </a:pPr>
            <a:r>
              <a:rPr dirty="0"/>
              <a:t>Login to complete the application by established deadlines</a:t>
            </a:r>
            <a:endParaRPr lang="en-US" dirty="0"/>
          </a:p>
          <a:p>
            <a:pPr marL="342900" indent="-342900">
              <a:buSzPct val="100000"/>
              <a:buFont typeface="Arial"/>
              <a:buChar char="•"/>
              <a:defRPr sz="2000"/>
            </a:pPr>
            <a:r>
              <a:rPr lang="en-US" dirty="0"/>
              <a:t>Must meet all other need and/or merit-based eligibility criteria for State student aid</a:t>
            </a:r>
            <a:endParaRPr dirty="0"/>
          </a:p>
        </p:txBody>
      </p:sp>
      <p:sp>
        <p:nvSpPr>
          <p:cNvPr id="36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pic>
        <p:nvPicPr>
          <p:cNvPr id="2" name="Picture 1"/>
          <p:cNvPicPr>
            <a:picLocks noChangeAspect="1"/>
          </p:cNvPicPr>
          <p:nvPr/>
        </p:nvPicPr>
        <p:blipFill>
          <a:blip r:embed="rId4"/>
          <a:stretch>
            <a:fillRect/>
          </a:stretch>
        </p:blipFill>
        <p:spPr>
          <a:xfrm>
            <a:off x="5347409" y="580815"/>
            <a:ext cx="4064537" cy="2753870"/>
          </a:xfrm>
          <a:prstGeom prst="rect">
            <a:avLst/>
          </a:prstGeom>
        </p:spPr>
      </p:pic>
      <p:sp>
        <p:nvSpPr>
          <p:cNvPr id="362" name="Right Arrow 7"/>
          <p:cNvSpPr/>
          <p:nvPr/>
        </p:nvSpPr>
        <p:spPr>
          <a:xfrm rot="10800000">
            <a:off x="8169375" y="2812270"/>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New Jersey Dreamers</a:t>
            </a:r>
          </a:p>
        </p:txBody>
      </p:sp>
    </p:spTree>
    <p:extLst>
      <p:ext uri="{BB962C8B-B14F-4D97-AF65-F5344CB8AC3E}">
        <p14:creationId xmlns:p14="http://schemas.microsoft.com/office/powerpoint/2010/main" val="259526256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370" name="Picture 4" descr="Picture 4"/>
          <p:cNvPicPr>
            <a:picLocks noChangeAspect="1"/>
          </p:cNvPicPr>
          <p:nvPr/>
        </p:nvPicPr>
        <p:blipFill>
          <a:blip r:embed="rId3"/>
          <a:srcRect l="406" t="3915" r="2215" b="2979"/>
          <a:stretch>
            <a:fillRect/>
          </a:stretch>
        </p:blipFill>
        <p:spPr>
          <a:xfrm>
            <a:off x="3631227" y="2823824"/>
            <a:ext cx="8185635" cy="1678508"/>
          </a:xfrm>
          <a:prstGeom prst="rect">
            <a:avLst/>
          </a:prstGeom>
          <a:ln>
            <a:solidFill>
              <a:srgbClr val="000000"/>
            </a:solidFill>
          </a:ln>
          <a:effectLst>
            <a:outerShdw blurRad="190500" dist="12700" dir="5400000" rotWithShape="0">
              <a:srgbClr val="000000"/>
            </a:outerShdw>
          </a:effectLst>
        </p:spPr>
      </p:pic>
      <p:sp>
        <p:nvSpPr>
          <p:cNvPr id="372" name="TextBox 8"/>
          <p:cNvSpPr txBox="1"/>
          <p:nvPr/>
        </p:nvSpPr>
        <p:spPr>
          <a:xfrm>
            <a:off x="3684883" y="4683402"/>
            <a:ext cx="822960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000"/>
            </a:pPr>
            <a:r>
              <a:rPr sz="2000" dirty="0"/>
              <a:t>All students must go to “NJGRANTS.org” </a:t>
            </a:r>
          </a:p>
          <a:p>
            <a:pPr marL="342900" indent="-342900">
              <a:buSzPct val="100000"/>
              <a:buFont typeface="Arial"/>
              <a:buChar char="•"/>
              <a:defRPr sz="2000"/>
            </a:pPr>
            <a:r>
              <a:rPr sz="2000" dirty="0"/>
              <a:t>Establish an NJFAMS Account by creating a User ID and Password</a:t>
            </a:r>
            <a:endParaRPr lang="en-US" sz="2000" dirty="0"/>
          </a:p>
          <a:p>
            <a:pPr marL="342900" indent="-342900">
              <a:buSzPct val="100000"/>
              <a:buFont typeface="Arial"/>
              <a:buChar char="•"/>
              <a:defRPr sz="2000"/>
            </a:pPr>
            <a:r>
              <a:rPr lang="en-US" sz="2000" dirty="0"/>
              <a:t>Track the status of your State-funded student aid and respond to required tasks on the To-Do List</a:t>
            </a:r>
            <a:r>
              <a:rPr sz="2000" dirty="0"/>
              <a:t> </a:t>
            </a:r>
          </a:p>
        </p:txBody>
      </p:sp>
      <p:sp>
        <p:nvSpPr>
          <p:cNvPr id="37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pic>
        <p:nvPicPr>
          <p:cNvPr id="374" name="Picture 2" descr="Picture 2"/>
          <p:cNvPicPr>
            <a:picLocks noChangeAspect="1"/>
          </p:cNvPicPr>
          <p:nvPr/>
        </p:nvPicPr>
        <p:blipFill>
          <a:blip r:embed="rId4"/>
          <a:stretch>
            <a:fillRect/>
          </a:stretch>
        </p:blipFill>
        <p:spPr>
          <a:xfrm>
            <a:off x="4040135" y="1259438"/>
            <a:ext cx="7367818" cy="1245710"/>
          </a:xfrm>
          <a:prstGeom prst="rect">
            <a:avLst/>
          </a:prstGeom>
          <a:ln>
            <a:solidFill>
              <a:srgbClr val="000000"/>
            </a:solidFill>
          </a:ln>
          <a:effectLst>
            <a:outerShdw blurRad="190500" dist="12700" dir="5400000" rotWithShape="0">
              <a:srgbClr val="000000"/>
            </a:outerShdw>
          </a:effectLst>
        </p:spPr>
      </p:pic>
      <p:sp>
        <p:nvSpPr>
          <p:cNvPr id="375" name="Oval 9"/>
          <p:cNvSpPr/>
          <p:nvPr/>
        </p:nvSpPr>
        <p:spPr>
          <a:xfrm>
            <a:off x="10378883" y="1864983"/>
            <a:ext cx="916461" cy="299337"/>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6" name="Right Arrow 10"/>
          <p:cNvSpPr/>
          <p:nvPr/>
        </p:nvSpPr>
        <p:spPr>
          <a:xfrm rot="16200000">
            <a:off x="10518437" y="2369422"/>
            <a:ext cx="637353" cy="35517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7" name="Oval 12"/>
          <p:cNvSpPr/>
          <p:nvPr/>
        </p:nvSpPr>
        <p:spPr>
          <a:xfrm>
            <a:off x="3489187" y="3499476"/>
            <a:ext cx="914401" cy="408303"/>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8" name="Right Arrow 13"/>
          <p:cNvSpPr/>
          <p:nvPr/>
        </p:nvSpPr>
        <p:spPr>
          <a:xfrm rot="10800000">
            <a:off x="4499322" y="4244609"/>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2" name="Title 1"/>
          <p:cNvSpPr txBox="1">
            <a:spLocks/>
          </p:cNvSpPr>
          <p:nvPr/>
        </p:nvSpPr>
        <p:spPr>
          <a:xfrm>
            <a:off x="252919" y="1123837"/>
            <a:ext cx="2828160"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New Jersey</a:t>
            </a:r>
          </a:p>
          <a:p>
            <a:pPr hangingPunct="1"/>
            <a:r>
              <a:rPr lang="en-US" dirty="0"/>
              <a:t>Financial Aid</a:t>
            </a:r>
          </a:p>
          <a:p>
            <a:pPr hangingPunct="1"/>
            <a:r>
              <a:rPr lang="en-US" dirty="0"/>
              <a:t>Management</a:t>
            </a:r>
          </a:p>
          <a:p>
            <a:pPr hangingPunct="1"/>
            <a:r>
              <a:rPr lang="en-US" dirty="0"/>
              <a:t>System - NJFAMS</a:t>
            </a:r>
          </a:p>
        </p:txBody>
      </p:sp>
    </p:spTree>
    <p:extLst>
      <p:ext uri="{BB962C8B-B14F-4D97-AF65-F5344CB8AC3E}">
        <p14:creationId xmlns:p14="http://schemas.microsoft.com/office/powerpoint/2010/main" val="409940478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83" name="Title 3"/>
          <p:cNvSpPr txBox="1">
            <a:spLocks noGrp="1"/>
          </p:cNvSpPr>
          <p:nvPr>
            <p:ph type="title"/>
          </p:nvPr>
        </p:nvSpPr>
        <p:spPr>
          <a:prstGeom prst="rect">
            <a:avLst/>
          </a:prstGeom>
        </p:spPr>
        <p:txBody>
          <a:bodyPr/>
          <a:lstStyle>
            <a:lvl1pPr defTabSz="914400"/>
          </a:lstStyle>
          <a:p>
            <a:r>
              <a:rPr dirty="0"/>
              <a:t>NJFAMS</a:t>
            </a:r>
            <a:r>
              <a:rPr lang="en-US" dirty="0"/>
              <a:t> – </a:t>
            </a:r>
            <a:br>
              <a:rPr lang="en-US" dirty="0"/>
            </a:br>
            <a:r>
              <a:rPr lang="en-US" dirty="0"/>
              <a:t>Menu</a:t>
            </a:r>
            <a:endParaRPr dirty="0"/>
          </a:p>
        </p:txBody>
      </p:sp>
      <p:sp>
        <p:nvSpPr>
          <p:cNvPr id="38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385" name="Rectangle 4"/>
          <p:cNvSpPr/>
          <p:nvPr/>
        </p:nvSpPr>
        <p:spPr>
          <a:xfrm>
            <a:off x="5692700" y="5045640"/>
            <a:ext cx="5184561" cy="538414"/>
          </a:xfrm>
          <a:prstGeom prst="rect">
            <a:avLst/>
          </a:prstGeom>
          <a:solidFill>
            <a:srgbClr val="FFFFFF"/>
          </a:solidFill>
          <a:ln w="25400">
            <a:solidFill>
              <a:srgbClr val="FFFFFF"/>
            </a:solidFill>
          </a:ln>
        </p:spPr>
        <p:txBody>
          <a:bodyPr lIns="45719" rIns="45719" anchor="ctr"/>
          <a:lstStyle/>
          <a:p>
            <a:pPr algn="ctr"/>
            <a:endParaRPr/>
          </a:p>
        </p:txBody>
      </p:sp>
      <p:pic>
        <p:nvPicPr>
          <p:cNvPr id="387" name="Picture 8" descr="Picture 8"/>
          <p:cNvPicPr>
            <a:picLocks noChangeAspect="1"/>
          </p:cNvPicPr>
          <p:nvPr/>
        </p:nvPicPr>
        <p:blipFill>
          <a:blip r:embed="rId3"/>
          <a:stretch>
            <a:fillRect/>
          </a:stretch>
        </p:blipFill>
        <p:spPr>
          <a:xfrm>
            <a:off x="4685740" y="1417640"/>
            <a:ext cx="6088185" cy="4130949"/>
          </a:xfrm>
          <a:prstGeom prst="rect">
            <a:avLst/>
          </a:prstGeom>
          <a:ln w="12700">
            <a:miter lim="400000"/>
          </a:ln>
          <a:effectLst>
            <a:outerShdw blurRad="190500" dist="12700" dir="5400000" rotWithShape="0">
              <a:srgbClr val="000000"/>
            </a:outerShdw>
          </a:effectLst>
        </p:spPr>
      </p:pic>
      <p:pic>
        <p:nvPicPr>
          <p:cNvPr id="2" name="Picture 1"/>
          <p:cNvPicPr>
            <a:picLocks noChangeAspect="1"/>
          </p:cNvPicPr>
          <p:nvPr/>
        </p:nvPicPr>
        <p:blipFill>
          <a:blip r:embed="rId4"/>
          <a:stretch>
            <a:fillRect/>
          </a:stretch>
        </p:blipFill>
        <p:spPr>
          <a:xfrm>
            <a:off x="5327667" y="2700233"/>
            <a:ext cx="4573302" cy="426757"/>
          </a:xfrm>
          <a:prstGeom prst="rect">
            <a:avLst/>
          </a:prstGeom>
        </p:spPr>
      </p:pic>
      <p:sp>
        <p:nvSpPr>
          <p:cNvPr id="10" name="Rectangle 9"/>
          <p:cNvSpPr/>
          <p:nvPr/>
        </p:nvSpPr>
        <p:spPr>
          <a:xfrm>
            <a:off x="4926277" y="5001251"/>
            <a:ext cx="5607109" cy="461663"/>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sz="2400">
              <a:latin typeface="+mn-lt"/>
              <a:ea typeface="+mn-ea"/>
              <a:cs typeface="+mn-cs"/>
              <a:sym typeface="Arial"/>
            </a:endParaRPr>
          </a:p>
        </p:txBody>
      </p:sp>
    </p:spTree>
    <p:extLst>
      <p:ext uri="{BB962C8B-B14F-4D97-AF65-F5344CB8AC3E}">
        <p14:creationId xmlns:p14="http://schemas.microsoft.com/office/powerpoint/2010/main" val="55708958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93" name="Title 1"/>
          <p:cNvSpPr txBox="1">
            <a:spLocks noGrp="1"/>
          </p:cNvSpPr>
          <p:nvPr>
            <p:ph type="title"/>
          </p:nvPr>
        </p:nvSpPr>
        <p:spPr>
          <a:prstGeom prst="rect">
            <a:avLst/>
          </a:prstGeom>
        </p:spPr>
        <p:txBody>
          <a:bodyPr/>
          <a:lstStyle/>
          <a:p>
            <a:r>
              <a:t>Cost of Attendance</a:t>
            </a:r>
          </a:p>
        </p:txBody>
      </p:sp>
      <p:sp>
        <p:nvSpPr>
          <p:cNvPr id="394" name="Rectangle 5"/>
          <p:cNvSpPr txBox="1">
            <a:spLocks noGrp="1"/>
          </p:cNvSpPr>
          <p:nvPr>
            <p:ph type="body" idx="4294967295"/>
          </p:nvPr>
        </p:nvSpPr>
        <p:spPr>
          <a:xfrm>
            <a:off x="4600402" y="1192044"/>
            <a:ext cx="7591598" cy="4855466"/>
          </a:xfrm>
          <a:prstGeom prst="rect">
            <a:avLst/>
          </a:prstGeom>
        </p:spPr>
        <p:txBody>
          <a:bodyPr lIns="44450" tIns="44450" rIns="44450" bIns="44450" anchor="ctr">
            <a:normAutofit/>
          </a:bodyPr>
          <a:lstStyle/>
          <a:p>
            <a:pPr marL="280988" indent="-280988">
              <a:defRPr sz="2400"/>
            </a:pPr>
            <a:r>
              <a:rPr dirty="0"/>
              <a:t>Tuition and</a:t>
            </a:r>
            <a:r>
              <a:rPr lang="en-US" dirty="0"/>
              <a:t> </a:t>
            </a:r>
            <a:r>
              <a:rPr dirty="0"/>
              <a:t>fees</a:t>
            </a:r>
          </a:p>
          <a:p>
            <a:pPr marL="280988" indent="-280988">
              <a:defRPr sz="2400"/>
            </a:pPr>
            <a:r>
              <a:rPr dirty="0"/>
              <a:t>Food </a:t>
            </a:r>
            <a:r>
              <a:rPr lang="en-US" dirty="0"/>
              <a:t>and</a:t>
            </a:r>
            <a:r>
              <a:rPr dirty="0"/>
              <a:t> </a:t>
            </a:r>
            <a:r>
              <a:rPr lang="en-US" dirty="0"/>
              <a:t>h</a:t>
            </a:r>
            <a:r>
              <a:rPr dirty="0"/>
              <a:t>ousing</a:t>
            </a:r>
          </a:p>
          <a:p>
            <a:pPr marL="280988" indent="-280988">
              <a:defRPr sz="2400"/>
            </a:pPr>
            <a:r>
              <a:rPr dirty="0"/>
              <a:t>Books and supplies, equipment, transportation, </a:t>
            </a:r>
            <a:br>
              <a:rPr dirty="0"/>
            </a:br>
            <a:r>
              <a:rPr dirty="0"/>
              <a:t>and miscellaneous personal expenses</a:t>
            </a:r>
          </a:p>
          <a:p>
            <a:pPr marL="280988" indent="-280988">
              <a:defRPr sz="2400"/>
            </a:pPr>
            <a:r>
              <a:rPr lang="en-US" dirty="0"/>
              <a:t>Medical Insurance</a:t>
            </a:r>
          </a:p>
          <a:p>
            <a:pPr marL="280988" indent="-280988">
              <a:defRPr sz="2400"/>
            </a:pPr>
            <a:r>
              <a:rPr lang="en-US" dirty="0"/>
              <a:t>Federal Loan Fees</a:t>
            </a:r>
            <a:endParaRPr dirty="0"/>
          </a:p>
          <a:p>
            <a:pPr marL="280988" indent="-280988">
              <a:defRPr sz="2400"/>
            </a:pPr>
            <a:r>
              <a:rPr dirty="0"/>
              <a:t>Study abroad costs</a:t>
            </a:r>
          </a:p>
          <a:p>
            <a:pPr marL="280988" indent="-280988">
              <a:defRPr sz="2400"/>
            </a:pPr>
            <a:r>
              <a:rPr dirty="0"/>
              <a:t>Dependent care expenses</a:t>
            </a:r>
          </a:p>
          <a:p>
            <a:pPr marL="280988" indent="-280988">
              <a:defRPr sz="2400"/>
            </a:pPr>
            <a:r>
              <a:rPr dirty="0"/>
              <a:t>Expenses related to a disability</a:t>
            </a:r>
          </a:p>
          <a:p>
            <a:pPr marL="280988" indent="-280988">
              <a:defRPr sz="2400"/>
            </a:pPr>
            <a:r>
              <a:rPr dirty="0"/>
              <a:t>Expenses for cooperative education program</a:t>
            </a:r>
          </a:p>
        </p:txBody>
      </p:sp>
      <p:sp>
        <p:nvSpPr>
          <p:cNvPr id="39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extLst>
      <p:ext uri="{BB962C8B-B14F-4D97-AF65-F5344CB8AC3E}">
        <p14:creationId xmlns:p14="http://schemas.microsoft.com/office/powerpoint/2010/main" val="68427547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1" name="Rectangle 3"/>
          <p:cNvSpPr txBox="1">
            <a:spLocks noGrp="1"/>
          </p:cNvSpPr>
          <p:nvPr>
            <p:ph type="body" sz="half" idx="4294967295"/>
          </p:nvPr>
        </p:nvSpPr>
        <p:spPr>
          <a:xfrm>
            <a:off x="4121319" y="1292684"/>
            <a:ext cx="7164611" cy="3484342"/>
          </a:xfrm>
          <a:prstGeom prst="rect">
            <a:avLst/>
          </a:prstGeom>
        </p:spPr>
        <p:txBody>
          <a:bodyPr>
            <a:normAutofit/>
          </a:bodyPr>
          <a:lstStyle/>
          <a:p>
            <a:pPr>
              <a:spcBef>
                <a:spcPts val="1400"/>
              </a:spcBef>
              <a:defRPr sz="2400"/>
            </a:pPr>
            <a:r>
              <a:rPr dirty="0"/>
              <a:t>SAI is determined by a federal formula that calculates </a:t>
            </a:r>
            <a:r>
              <a:rPr lang="en-US" dirty="0"/>
              <a:t>federal Pell grant eligibility and is used to determine further financial </a:t>
            </a:r>
            <a:r>
              <a:rPr dirty="0"/>
              <a:t>need using the information you supplied on the FAFSA </a:t>
            </a:r>
          </a:p>
          <a:p>
            <a:pPr>
              <a:spcBef>
                <a:spcPts val="1400"/>
              </a:spcBef>
              <a:defRPr sz="2400"/>
            </a:pPr>
            <a:r>
              <a:rPr dirty="0"/>
              <a:t>SAI </a:t>
            </a:r>
            <a:r>
              <a:rPr lang="en-US" dirty="0"/>
              <a:t>and</a:t>
            </a:r>
            <a:r>
              <a:rPr dirty="0"/>
              <a:t> Financial Need are guidelines used by </a:t>
            </a:r>
            <a:br>
              <a:rPr dirty="0"/>
            </a:br>
            <a:r>
              <a:rPr dirty="0"/>
              <a:t>schools to determine </a:t>
            </a:r>
            <a:r>
              <a:rPr lang="en-US" dirty="0"/>
              <a:t>student aid offers</a:t>
            </a:r>
            <a:endParaRPr dirty="0"/>
          </a:p>
        </p:txBody>
      </p:sp>
      <p:sp>
        <p:nvSpPr>
          <p:cNvPr id="4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
        <p:nvSpPr>
          <p:cNvPr id="7"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What Is The Student Aid Index </a:t>
            </a:r>
            <a:br>
              <a:rPr lang="en-US" dirty="0"/>
            </a:br>
            <a:r>
              <a:rPr lang="en-US" dirty="0"/>
              <a:t>(SAI)?</a:t>
            </a:r>
          </a:p>
        </p:txBody>
      </p:sp>
    </p:spTree>
    <p:extLst>
      <p:ext uri="{BB962C8B-B14F-4D97-AF65-F5344CB8AC3E}">
        <p14:creationId xmlns:p14="http://schemas.microsoft.com/office/powerpoint/2010/main" val="66715926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graphicFrame>
        <p:nvGraphicFramePr>
          <p:cNvPr id="413" name="Content Placeholder 4"/>
          <p:cNvGraphicFramePr/>
          <p:nvPr>
            <p:extLst>
              <p:ext uri="{D42A27DB-BD31-4B8C-83A1-F6EECF244321}">
                <p14:modId xmlns:p14="http://schemas.microsoft.com/office/powerpoint/2010/main" val="1132975955"/>
              </p:ext>
            </p:extLst>
          </p:nvPr>
        </p:nvGraphicFramePr>
        <p:xfrm>
          <a:off x="3742534" y="1319914"/>
          <a:ext cx="8133188" cy="4209029"/>
        </p:xfrm>
        <a:graphic>
          <a:graphicData uri="http://schemas.openxmlformats.org/drawingml/2006/table">
            <a:tbl>
              <a:tblPr firstRow="1" bandRow="1">
                <a:tableStyleId>{4C3C2611-4C71-4FC5-86AE-919BDF0F9419}</a:tableStyleId>
              </a:tblPr>
              <a:tblGrid>
                <a:gridCol w="2033297">
                  <a:extLst>
                    <a:ext uri="{9D8B030D-6E8A-4147-A177-3AD203B41FA5}">
                      <a16:colId xmlns:a16="http://schemas.microsoft.com/office/drawing/2014/main" val="20000"/>
                    </a:ext>
                  </a:extLst>
                </a:gridCol>
                <a:gridCol w="2033297">
                  <a:extLst>
                    <a:ext uri="{9D8B030D-6E8A-4147-A177-3AD203B41FA5}">
                      <a16:colId xmlns:a16="http://schemas.microsoft.com/office/drawing/2014/main" val="20001"/>
                    </a:ext>
                  </a:extLst>
                </a:gridCol>
                <a:gridCol w="2033297">
                  <a:extLst>
                    <a:ext uri="{9D8B030D-6E8A-4147-A177-3AD203B41FA5}">
                      <a16:colId xmlns:a16="http://schemas.microsoft.com/office/drawing/2014/main" val="20002"/>
                    </a:ext>
                  </a:extLst>
                </a:gridCol>
                <a:gridCol w="2033297">
                  <a:extLst>
                    <a:ext uri="{9D8B030D-6E8A-4147-A177-3AD203B41FA5}">
                      <a16:colId xmlns:a16="http://schemas.microsoft.com/office/drawing/2014/main" val="20003"/>
                    </a:ext>
                  </a:extLst>
                </a:gridCol>
              </a:tblGrid>
              <a:tr h="1083512">
                <a:tc>
                  <a:txBody>
                    <a:bodyPr/>
                    <a:lstStyle/>
                    <a:p>
                      <a:pPr algn="ctr" defTabSz="457200">
                        <a:defRPr sz="1800" b="0">
                          <a:solidFill>
                            <a:srgbClr val="000000"/>
                          </a:solidFill>
                        </a:defRPr>
                      </a:pPr>
                      <a:r>
                        <a:rPr sz="2000" b="1" dirty="0">
                          <a:solidFill>
                            <a:srgbClr val="FFFFFF"/>
                          </a:solidFill>
                        </a:rPr>
                        <a:t>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Community  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State College or University</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Private College or University</a:t>
                      </a:r>
                    </a:p>
                  </a:txBody>
                  <a:tcPr marL="45720" marR="45720" anchor="ctr" horzOverflow="overflow">
                    <a:solidFill>
                      <a:schemeClr val="accent3">
                        <a:lumOff val="-4772"/>
                      </a:schemeClr>
                    </a:solidFill>
                  </a:tcPr>
                </a:tc>
                <a:extLst>
                  <a:ext uri="{0D108BD9-81ED-4DB2-BD59-A6C34878D82A}">
                    <a16:rowId xmlns:a16="http://schemas.microsoft.com/office/drawing/2014/main" val="10000"/>
                  </a:ext>
                </a:extLst>
              </a:tr>
              <a:tr h="1041839">
                <a:tc>
                  <a:txBody>
                    <a:bodyPr/>
                    <a:lstStyle/>
                    <a:p>
                      <a:pPr algn="ctr" defTabSz="457200">
                        <a:defRPr sz="1800"/>
                      </a:pPr>
                      <a:r>
                        <a:rPr sz="1600" b="1"/>
                        <a:t>COA</a:t>
                      </a:r>
                    </a:p>
                  </a:txBody>
                  <a:tcPr marL="45720" marR="45720" anchor="ctr" horzOverflow="overflow"/>
                </a:tc>
                <a:tc>
                  <a:txBody>
                    <a:bodyPr/>
                    <a:lstStyle/>
                    <a:p>
                      <a:pPr algn="ctr" defTabSz="457200">
                        <a:defRPr sz="1800"/>
                      </a:pPr>
                      <a:r>
                        <a:rPr sz="1600"/>
                        <a:t>$8,000</a:t>
                      </a:r>
                    </a:p>
                  </a:txBody>
                  <a:tcPr marL="45720" marR="45720" anchor="ctr" horzOverflow="overflow"/>
                </a:tc>
                <a:tc>
                  <a:txBody>
                    <a:bodyPr/>
                    <a:lstStyle/>
                    <a:p>
                      <a:pPr algn="ctr" defTabSz="457200">
                        <a:defRPr sz="1800"/>
                      </a:pPr>
                      <a:r>
                        <a:rPr sz="1600"/>
                        <a:t>$30,000</a:t>
                      </a:r>
                    </a:p>
                  </a:txBody>
                  <a:tcPr marL="45720" marR="45720" anchor="ctr" horzOverflow="overflow"/>
                </a:tc>
                <a:tc>
                  <a:txBody>
                    <a:bodyPr/>
                    <a:lstStyle/>
                    <a:p>
                      <a:pPr algn="ctr" defTabSz="457200">
                        <a:defRPr sz="1800"/>
                      </a:pPr>
                      <a:r>
                        <a:rPr sz="1600"/>
                        <a:t>$60,000</a:t>
                      </a:r>
                    </a:p>
                  </a:txBody>
                  <a:tcPr marL="45720" marR="45720" anchor="ctr" horzOverflow="overflow"/>
                </a:tc>
                <a:extLst>
                  <a:ext uri="{0D108BD9-81ED-4DB2-BD59-A6C34878D82A}">
                    <a16:rowId xmlns:a16="http://schemas.microsoft.com/office/drawing/2014/main" val="10001"/>
                  </a:ext>
                </a:extLst>
              </a:tr>
              <a:tr h="1041839">
                <a:tc>
                  <a:txBody>
                    <a:bodyPr/>
                    <a:lstStyle/>
                    <a:p>
                      <a:pPr algn="ctr" defTabSz="457200">
                        <a:defRPr sz="1800"/>
                      </a:pPr>
                      <a:r>
                        <a:rPr sz="1600" b="1" dirty="0"/>
                        <a:t>SAI</a:t>
                      </a:r>
                      <a:endParaRPr lang="en-US" sz="1600" b="1" dirty="0"/>
                    </a:p>
                    <a:p>
                      <a:pPr algn="ctr" defTabSz="457200">
                        <a:defRPr sz="1800"/>
                      </a:pPr>
                      <a:r>
                        <a:rPr lang="en-US" sz="1600" b="1" dirty="0"/>
                        <a:t>Other</a:t>
                      </a:r>
                      <a:r>
                        <a:rPr lang="en-US" sz="1600" b="1" baseline="0" dirty="0"/>
                        <a:t> Financial Aid</a:t>
                      </a:r>
                      <a:endParaRPr sz="1600" b="1" dirty="0"/>
                    </a:p>
                  </a:txBody>
                  <a:tcPr marL="45720" marR="45720" anchor="ctr" horzOverflow="overflow"/>
                </a:tc>
                <a:tc>
                  <a:txBody>
                    <a:bodyPr/>
                    <a:lstStyle/>
                    <a:p>
                      <a:pPr algn="ctr" defTabSz="457200">
                        <a:defRPr sz="1800"/>
                      </a:pPr>
                      <a:r>
                        <a:rPr lang="en-US" sz="1600" dirty="0"/>
                        <a:t>8,667</a:t>
                      </a:r>
                    </a:p>
                    <a:p>
                      <a:pPr algn="ctr" defTabSz="457200">
                        <a:defRPr sz="1800"/>
                      </a:pPr>
                      <a:r>
                        <a:rPr lang="en-US" sz="1600" dirty="0"/>
                        <a:t>1,000</a:t>
                      </a:r>
                      <a:endParaRPr sz="1600" dirty="0"/>
                    </a:p>
                  </a:txBody>
                  <a:tcPr marL="45720" marR="45720" anchor="ctr" horzOverflow="overflow"/>
                </a:tc>
                <a:tc>
                  <a:txBody>
                    <a:bodyPr/>
                    <a:lstStyle/>
                    <a:p>
                      <a:pPr algn="ctr" defTabSz="457200">
                        <a:defRPr sz="1800"/>
                      </a:pPr>
                      <a:r>
                        <a:rPr lang="en-US" sz="1600" dirty="0"/>
                        <a:t>8,667</a:t>
                      </a:r>
                    </a:p>
                    <a:p>
                      <a:pPr algn="ctr" defTabSz="457200">
                        <a:defRPr sz="1800"/>
                      </a:pPr>
                      <a:r>
                        <a:rPr lang="en-US" sz="1600" dirty="0"/>
                        <a:t>1,000</a:t>
                      </a:r>
                      <a:endParaRPr sz="1600" dirty="0"/>
                    </a:p>
                  </a:txBody>
                  <a:tcPr marL="45720" marR="45720" anchor="ctr" horzOverflow="overflow"/>
                </a:tc>
                <a:tc>
                  <a:txBody>
                    <a:bodyPr/>
                    <a:lstStyle/>
                    <a:p>
                      <a:pPr algn="ctr" defTabSz="457200">
                        <a:defRPr sz="1800"/>
                      </a:pPr>
                      <a:r>
                        <a:rPr lang="en-US" sz="1600" dirty="0"/>
                        <a:t>8,667</a:t>
                      </a:r>
                    </a:p>
                    <a:p>
                      <a:pPr algn="ctr" defTabSz="457200">
                        <a:defRPr sz="1800"/>
                      </a:pPr>
                      <a:r>
                        <a:rPr lang="en-US" sz="1600" dirty="0"/>
                        <a:t>1,000</a:t>
                      </a:r>
                      <a:endParaRPr sz="1600" dirty="0"/>
                    </a:p>
                  </a:txBody>
                  <a:tcPr marL="45720" marR="45720" anchor="ctr" horzOverflow="overflow"/>
                </a:tc>
                <a:extLst>
                  <a:ext uri="{0D108BD9-81ED-4DB2-BD59-A6C34878D82A}">
                    <a16:rowId xmlns:a16="http://schemas.microsoft.com/office/drawing/2014/main" val="10002"/>
                  </a:ext>
                </a:extLst>
              </a:tr>
              <a:tr h="1041839">
                <a:tc>
                  <a:txBody>
                    <a:bodyPr/>
                    <a:lstStyle/>
                    <a:p>
                      <a:pPr algn="ctr" defTabSz="457200">
                        <a:defRPr sz="1800"/>
                      </a:pPr>
                      <a:r>
                        <a:rPr lang="en-US" sz="1600" b="1" dirty="0"/>
                        <a:t>Unmet </a:t>
                      </a:r>
                      <a:r>
                        <a:rPr sz="1600" b="1" dirty="0"/>
                        <a:t>Financial Need</a:t>
                      </a:r>
                    </a:p>
                  </a:txBody>
                  <a:tcPr marL="45720" marR="45720" anchor="ctr" horzOverflow="overflow"/>
                </a:tc>
                <a:tc>
                  <a:txBody>
                    <a:bodyPr/>
                    <a:lstStyle/>
                    <a:p>
                      <a:pPr algn="ctr" defTabSz="457200">
                        <a:defRPr sz="1800"/>
                      </a:pPr>
                      <a:r>
                        <a:rPr sz="1600" dirty="0"/>
                        <a:t>$</a:t>
                      </a:r>
                      <a:r>
                        <a:rPr lang="en-US" sz="1600" dirty="0"/>
                        <a:t>0</a:t>
                      </a:r>
                      <a:endParaRPr sz="1600" dirty="0"/>
                    </a:p>
                  </a:txBody>
                  <a:tcPr marL="45720" marR="45720" anchor="ctr" horzOverflow="overflow"/>
                </a:tc>
                <a:tc>
                  <a:txBody>
                    <a:bodyPr/>
                    <a:lstStyle/>
                    <a:p>
                      <a:pPr algn="ctr" defTabSz="457200">
                        <a:defRPr sz="1800"/>
                      </a:pPr>
                      <a:r>
                        <a:rPr sz="1600" dirty="0"/>
                        <a:t>$</a:t>
                      </a:r>
                      <a:r>
                        <a:rPr lang="en-US" sz="1600" dirty="0"/>
                        <a:t>20,333</a:t>
                      </a:r>
                      <a:endParaRPr sz="1600" dirty="0"/>
                    </a:p>
                  </a:txBody>
                  <a:tcPr marL="45720" marR="45720" anchor="ctr" horzOverflow="overflow"/>
                </a:tc>
                <a:tc>
                  <a:txBody>
                    <a:bodyPr/>
                    <a:lstStyle/>
                    <a:p>
                      <a:pPr algn="ctr" defTabSz="457200">
                        <a:defRPr sz="1800"/>
                      </a:pPr>
                      <a:r>
                        <a:rPr sz="1600" dirty="0"/>
                        <a:t>$</a:t>
                      </a:r>
                      <a:r>
                        <a:rPr lang="en-US" sz="1600" dirty="0"/>
                        <a:t>50,333</a:t>
                      </a:r>
                      <a:endParaRPr sz="1600" dirty="0"/>
                    </a:p>
                  </a:txBody>
                  <a:tcPr marL="45720" marR="45720" anchor="ctr" horzOverflow="overflow"/>
                </a:tc>
                <a:extLst>
                  <a:ext uri="{0D108BD9-81ED-4DB2-BD59-A6C34878D82A}">
                    <a16:rowId xmlns:a16="http://schemas.microsoft.com/office/drawing/2014/main" val="10003"/>
                  </a:ext>
                </a:extLst>
              </a:tr>
            </a:tbl>
          </a:graphicData>
        </a:graphic>
      </p:graphicFrame>
      <p:sp>
        <p:nvSpPr>
          <p:cNvPr id="414"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37</a:t>
            </a:r>
          </a:p>
        </p:txBody>
      </p:sp>
      <p:sp>
        <p:nvSpPr>
          <p:cNvPr id="6"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defTabSz="420623" hangingPunct="1">
              <a:defRPr sz="3680"/>
            </a:pPr>
            <a:r>
              <a:rPr lang="en-US" dirty="0"/>
              <a:t>Financial Need for Smith Family </a:t>
            </a:r>
            <a:endParaRPr lang="en-US" sz="3680" dirty="0">
              <a:solidFill>
                <a:schemeClr val="bg1"/>
              </a:solidFill>
            </a:endParaRPr>
          </a:p>
        </p:txBody>
      </p:sp>
      <p:sp>
        <p:nvSpPr>
          <p:cNvPr id="2" name="Rectangle 1"/>
          <p:cNvSpPr/>
          <p:nvPr/>
        </p:nvSpPr>
        <p:spPr>
          <a:xfrm>
            <a:off x="3742534" y="1319913"/>
            <a:ext cx="8133188" cy="4209029"/>
          </a:xfrm>
          <a:prstGeom prst="rect">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322284276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2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graphicFrame>
        <p:nvGraphicFramePr>
          <p:cNvPr id="421" name="Table"/>
          <p:cNvGraphicFramePr/>
          <p:nvPr>
            <p:extLst>
              <p:ext uri="{D42A27DB-BD31-4B8C-83A1-F6EECF244321}">
                <p14:modId xmlns:p14="http://schemas.microsoft.com/office/powerpoint/2010/main" val="1207379117"/>
              </p:ext>
            </p:extLst>
          </p:nvPr>
        </p:nvGraphicFramePr>
        <p:xfrm>
          <a:off x="3496410" y="1402080"/>
          <a:ext cx="8206152" cy="4053840"/>
        </p:xfrm>
        <a:graphic>
          <a:graphicData uri="http://schemas.openxmlformats.org/drawingml/2006/table">
            <a:tbl>
              <a:tblPr bandRow="1">
                <a:tableStyleId>{4C3C2611-4C71-4FC5-86AE-919BDF0F9419}</a:tableStyleId>
              </a:tblPr>
              <a:tblGrid>
                <a:gridCol w="2369347">
                  <a:extLst>
                    <a:ext uri="{9D8B030D-6E8A-4147-A177-3AD203B41FA5}">
                      <a16:colId xmlns:a16="http://schemas.microsoft.com/office/drawing/2014/main" val="20000"/>
                    </a:ext>
                  </a:extLst>
                </a:gridCol>
                <a:gridCol w="5836805">
                  <a:extLst>
                    <a:ext uri="{9D8B030D-6E8A-4147-A177-3AD203B41FA5}">
                      <a16:colId xmlns:a16="http://schemas.microsoft.com/office/drawing/2014/main" val="20001"/>
                    </a:ext>
                  </a:extLst>
                </a:gridCol>
              </a:tblGrid>
              <a:tr h="1013460">
                <a:tc>
                  <a:txBody>
                    <a:bodyPr/>
                    <a:lstStyle/>
                    <a:p>
                      <a:pPr lvl="1" indent="228600" defTabSz="457200">
                        <a:defRPr sz="1800"/>
                      </a:pPr>
                      <a:r>
                        <a:rPr dirty="0"/>
                        <a:t>December - March</a:t>
                      </a:r>
                    </a:p>
                  </a:txBody>
                  <a:tcPr marL="0" marR="0" marT="0" marB="0" anchor="ctr" horzOverflow="overflow"/>
                </a:tc>
                <a:tc>
                  <a:txBody>
                    <a:bodyPr/>
                    <a:lstStyle/>
                    <a:p>
                      <a:pPr lvl="5" indent="228600" defTabSz="457200">
                        <a:defRPr sz="1800"/>
                      </a:pPr>
                      <a:r>
                        <a:rPr dirty="0"/>
                        <a:t>Complete FAFSA application </a:t>
                      </a:r>
                      <a:r>
                        <a:rPr dirty="0">
                          <a:solidFill>
                            <a:srgbClr val="FF0000"/>
                          </a:solidFill>
                        </a:rPr>
                        <a:t>(</a:t>
                      </a:r>
                      <a:r>
                        <a:rPr lang="en-US" dirty="0">
                          <a:solidFill>
                            <a:srgbClr val="FF0000"/>
                          </a:solidFill>
                        </a:rPr>
                        <a:t>Available December 1</a:t>
                      </a:r>
                      <a:r>
                        <a:rPr lang="en-US" baseline="30000" dirty="0">
                          <a:solidFill>
                            <a:srgbClr val="FF0000"/>
                          </a:solidFill>
                        </a:rPr>
                        <a:t>st</a:t>
                      </a:r>
                    </a:p>
                    <a:p>
                      <a:pPr lvl="5" indent="228600" defTabSz="457200">
                        <a:defRPr sz="1800"/>
                      </a:pPr>
                      <a:r>
                        <a:rPr lang="en-US" dirty="0">
                          <a:solidFill>
                            <a:srgbClr val="FF0000"/>
                          </a:solidFill>
                        </a:rPr>
                        <a:t> for 2025-</a:t>
                      </a:r>
                      <a:r>
                        <a:rPr dirty="0">
                          <a:solidFill>
                            <a:srgbClr val="FF0000"/>
                          </a:solidFill>
                        </a:rPr>
                        <a:t>2</a:t>
                      </a:r>
                      <a:r>
                        <a:rPr lang="en-US" dirty="0">
                          <a:solidFill>
                            <a:srgbClr val="FF0000"/>
                          </a:solidFill>
                        </a:rPr>
                        <a:t>6</a:t>
                      </a:r>
                      <a:r>
                        <a:rPr dirty="0"/>
                        <a:t>), college search, college</a:t>
                      </a:r>
                      <a:r>
                        <a:rPr lang="en-US" dirty="0"/>
                        <a:t> a</a:t>
                      </a:r>
                      <a:r>
                        <a:rPr dirty="0"/>
                        <a:t>pplication process, </a:t>
                      </a:r>
                      <a:endParaRPr lang="en-US" dirty="0"/>
                    </a:p>
                    <a:p>
                      <a:pPr lvl="1" indent="228600" defTabSz="457200">
                        <a:defRPr sz="1800"/>
                      </a:pPr>
                      <a:r>
                        <a:rPr dirty="0"/>
                        <a:t>and CSS Profile</a:t>
                      </a:r>
                    </a:p>
                  </a:txBody>
                  <a:tcPr marL="0" marR="0" marT="0" marB="0" anchor="ctr" horzOverflow="overflow"/>
                </a:tc>
                <a:extLst>
                  <a:ext uri="{0D108BD9-81ED-4DB2-BD59-A6C34878D82A}">
                    <a16:rowId xmlns:a16="http://schemas.microsoft.com/office/drawing/2014/main" val="10000"/>
                  </a:ext>
                </a:extLst>
              </a:tr>
              <a:tr h="1013460">
                <a:tc>
                  <a:txBody>
                    <a:bodyPr/>
                    <a:lstStyle/>
                    <a:p>
                      <a:pPr lvl="1" indent="228600" defTabSz="457200">
                        <a:defRPr sz="1800"/>
                      </a:pPr>
                      <a:r>
                        <a:rPr dirty="0"/>
                        <a:t>February - May </a:t>
                      </a:r>
                    </a:p>
                  </a:txBody>
                  <a:tcPr marL="0" marR="0" marT="0" marB="0" anchor="ctr" horzOverflow="overflow"/>
                </a:tc>
                <a:tc>
                  <a:txBody>
                    <a:bodyPr/>
                    <a:lstStyle/>
                    <a:p>
                      <a:pPr lvl="1" indent="228600" defTabSz="457200">
                        <a:defRPr sz="1800"/>
                      </a:pPr>
                      <a:r>
                        <a:rPr dirty="0"/>
                        <a:t>Schools send </a:t>
                      </a:r>
                      <a:r>
                        <a:rPr lang="en-US" dirty="0"/>
                        <a:t>financial aid offers</a:t>
                      </a:r>
                      <a:endParaRPr dirty="0"/>
                    </a:p>
                  </a:txBody>
                  <a:tcPr marL="0" marR="0" marT="0" marB="0" anchor="ctr" horzOverflow="overflow"/>
                </a:tc>
                <a:extLst>
                  <a:ext uri="{0D108BD9-81ED-4DB2-BD59-A6C34878D82A}">
                    <a16:rowId xmlns:a16="http://schemas.microsoft.com/office/drawing/2014/main" val="10001"/>
                  </a:ext>
                </a:extLst>
              </a:tr>
              <a:tr h="1013460">
                <a:tc>
                  <a:txBody>
                    <a:bodyPr/>
                    <a:lstStyle/>
                    <a:p>
                      <a:pPr lvl="1" indent="228600" defTabSz="457200">
                        <a:defRPr sz="1800"/>
                      </a:pPr>
                      <a:r>
                        <a:t>June - July </a:t>
                      </a:r>
                    </a:p>
                  </a:txBody>
                  <a:tcPr marL="0" marR="0" marT="0" marB="0" anchor="ctr" horzOverflow="overflow"/>
                </a:tc>
                <a:tc>
                  <a:txBody>
                    <a:bodyPr/>
                    <a:lstStyle/>
                    <a:p>
                      <a:pPr lvl="1" indent="228600" defTabSz="457200">
                        <a:defRPr sz="1800"/>
                      </a:pPr>
                      <a:r>
                        <a:t>Schools send Fall semester bills</a:t>
                      </a:r>
                    </a:p>
                  </a:txBody>
                  <a:tcPr marL="0" marR="0" marT="0" marB="0" anchor="ctr" horzOverflow="overflow"/>
                </a:tc>
                <a:extLst>
                  <a:ext uri="{0D108BD9-81ED-4DB2-BD59-A6C34878D82A}">
                    <a16:rowId xmlns:a16="http://schemas.microsoft.com/office/drawing/2014/main" val="10002"/>
                  </a:ext>
                </a:extLst>
              </a:tr>
              <a:tr h="1013460">
                <a:tc>
                  <a:txBody>
                    <a:bodyPr/>
                    <a:lstStyle/>
                    <a:p>
                      <a:pPr lvl="1" indent="228600" defTabSz="457200">
                        <a:defRPr sz="1800"/>
                      </a:pPr>
                      <a:r>
                        <a:t>August</a:t>
                      </a:r>
                    </a:p>
                  </a:txBody>
                  <a:tcPr marL="0" marR="0" marT="0" marB="0" anchor="ctr" horzOverflow="overflow"/>
                </a:tc>
                <a:tc>
                  <a:txBody>
                    <a:bodyPr/>
                    <a:lstStyle/>
                    <a:p>
                      <a:pPr lvl="1" indent="228600" defTabSz="457200">
                        <a:defRPr sz="1800"/>
                      </a:pPr>
                      <a:r>
                        <a:rPr dirty="0"/>
                        <a:t>Bills are due</a:t>
                      </a:r>
                    </a:p>
                  </a:txBody>
                  <a:tcPr marL="0" marR="0" marT="0" marB="0" anchor="ctr" horzOverflow="overflow"/>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defTabSz="420623" hangingPunct="1">
              <a:defRPr sz="3680"/>
            </a:pPr>
            <a:r>
              <a:rPr lang="en-US" dirty="0"/>
              <a:t>The Cycle of Financial Aid</a:t>
            </a:r>
            <a:endParaRPr lang="en-US" sz="3680" dirty="0">
              <a:solidFill>
                <a:schemeClr val="bg1"/>
              </a:solidFill>
            </a:endParaRPr>
          </a:p>
        </p:txBody>
      </p:sp>
      <p:sp>
        <p:nvSpPr>
          <p:cNvPr id="2" name="Rectangle 1"/>
          <p:cNvSpPr/>
          <p:nvPr/>
        </p:nvSpPr>
        <p:spPr>
          <a:xfrm>
            <a:off x="3566748" y="1402080"/>
            <a:ext cx="8311660" cy="4053840"/>
          </a:xfrm>
          <a:prstGeom prst="rect">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rbel"/>
              <a:ea typeface="Corbel"/>
              <a:cs typeface="Corbel"/>
              <a:sym typeface="Corbel"/>
            </a:endParaRPr>
          </a:p>
        </p:txBody>
      </p:sp>
      <p:cxnSp>
        <p:nvCxnSpPr>
          <p:cNvPr id="4" name="Straight Connector 3"/>
          <p:cNvCxnSpPr/>
          <p:nvPr/>
        </p:nvCxnSpPr>
        <p:spPr>
          <a:xfrm>
            <a:off x="6348046" y="1402080"/>
            <a:ext cx="52754" cy="4053840"/>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7406828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lstStyle/>
          <a:p>
            <a:r>
              <a:rPr dirty="0"/>
              <a:t>Where Do I Go From Here?</a:t>
            </a:r>
          </a:p>
        </p:txBody>
      </p:sp>
      <p:sp>
        <p:nvSpPr>
          <p:cNvPr id="427" name="Rectangle 3"/>
          <p:cNvSpPr txBox="1">
            <a:spLocks noGrp="1"/>
          </p:cNvSpPr>
          <p:nvPr>
            <p:ph type="body" idx="4294967295"/>
          </p:nvPr>
        </p:nvSpPr>
        <p:spPr>
          <a:xfrm>
            <a:off x="3827417" y="729762"/>
            <a:ext cx="6840584" cy="5407269"/>
          </a:xfrm>
          <a:prstGeom prst="rect">
            <a:avLst/>
          </a:prstGeom>
        </p:spPr>
        <p:txBody>
          <a:bodyPr>
            <a:normAutofit fontScale="92500"/>
          </a:bodyPr>
          <a:lstStyle/>
          <a:p>
            <a:pPr>
              <a:spcBef>
                <a:spcPts val="1400"/>
              </a:spcBef>
              <a:defRPr sz="2400"/>
            </a:pPr>
            <a:r>
              <a:rPr dirty="0"/>
              <a:t>Obtain and review admission, financial aid materials and deadlines from each school to which you are applying</a:t>
            </a:r>
            <a:endParaRPr sz="2800" dirty="0"/>
          </a:p>
          <a:p>
            <a:pPr>
              <a:spcBef>
                <a:spcPts val="1400"/>
              </a:spcBef>
              <a:defRPr sz="2400"/>
            </a:pPr>
            <a:r>
              <a:rPr dirty="0"/>
              <a:t>Meet all application deadlines</a:t>
            </a:r>
            <a:endParaRPr sz="2800" dirty="0"/>
          </a:p>
          <a:p>
            <a:pPr marL="793750" lvl="1" indent="-336550">
              <a:spcBef>
                <a:spcPts val="1400"/>
              </a:spcBef>
              <a:defRPr sz="2400"/>
            </a:pPr>
            <a:r>
              <a:rPr dirty="0"/>
              <a:t>CSS Profile if applicable</a:t>
            </a:r>
            <a:endParaRPr sz="2400" dirty="0"/>
          </a:p>
          <a:p>
            <a:pPr marL="793750" lvl="1" indent="-336550">
              <a:spcBef>
                <a:spcPts val="1400"/>
              </a:spcBef>
              <a:defRPr sz="2400"/>
            </a:pPr>
            <a:r>
              <a:rPr dirty="0"/>
              <a:t>Complete the FAFSA and any other application materials required by the school or your state agency </a:t>
            </a:r>
            <a:endParaRPr lang="en-US" dirty="0"/>
          </a:p>
          <a:p>
            <a:pPr marL="793750" lvl="1" indent="-336550">
              <a:spcBef>
                <a:spcPts val="1400"/>
              </a:spcBef>
              <a:defRPr sz="2400"/>
            </a:pPr>
            <a:r>
              <a:rPr dirty="0"/>
              <a:t>NJ State deadlines for high school Class of 202</a:t>
            </a:r>
            <a:r>
              <a:rPr lang="en-US" dirty="0"/>
              <a:t>5</a:t>
            </a:r>
            <a:r>
              <a:rPr dirty="0"/>
              <a:t>:</a:t>
            </a:r>
            <a:endParaRPr sz="2400" dirty="0"/>
          </a:p>
          <a:p>
            <a:pPr marL="0" lvl="1" indent="457200">
              <a:buSzTx/>
              <a:buNone/>
              <a:defRPr sz="2000">
                <a:solidFill>
                  <a:srgbClr val="660066"/>
                </a:solidFill>
              </a:defRPr>
            </a:pPr>
            <a:r>
              <a:rPr dirty="0">
                <a:solidFill>
                  <a:schemeClr val="bg2"/>
                </a:solidFill>
              </a:rPr>
              <a:t>September 15, 202</a:t>
            </a:r>
            <a:r>
              <a:rPr lang="en-US" dirty="0">
                <a:solidFill>
                  <a:schemeClr val="bg2"/>
                </a:solidFill>
              </a:rPr>
              <a:t>5</a:t>
            </a:r>
            <a:r>
              <a:rPr dirty="0">
                <a:solidFill>
                  <a:schemeClr val="bg2"/>
                </a:solidFill>
              </a:rPr>
              <a:t> for Fall ‘2</a:t>
            </a:r>
            <a:r>
              <a:rPr lang="en-US" dirty="0">
                <a:solidFill>
                  <a:schemeClr val="bg2"/>
                </a:solidFill>
              </a:rPr>
              <a:t>5</a:t>
            </a:r>
            <a:r>
              <a:rPr dirty="0">
                <a:solidFill>
                  <a:schemeClr val="bg2"/>
                </a:solidFill>
              </a:rPr>
              <a:t> and Spring ‘2</a:t>
            </a:r>
            <a:r>
              <a:rPr lang="en-US" dirty="0">
                <a:solidFill>
                  <a:schemeClr val="bg2"/>
                </a:solidFill>
              </a:rPr>
              <a:t>6</a:t>
            </a:r>
            <a:r>
              <a:rPr dirty="0">
                <a:solidFill>
                  <a:schemeClr val="bg2"/>
                </a:solidFill>
              </a:rPr>
              <a:t> semesters and </a:t>
            </a:r>
            <a:r>
              <a:rPr lang="en-US" dirty="0">
                <a:solidFill>
                  <a:schemeClr val="bg2"/>
                </a:solidFill>
              </a:rPr>
              <a:t>	</a:t>
            </a:r>
            <a:r>
              <a:rPr dirty="0">
                <a:solidFill>
                  <a:schemeClr val="bg2"/>
                </a:solidFill>
              </a:rPr>
              <a:t>February </a:t>
            </a:r>
            <a:r>
              <a:rPr lang="en-US" dirty="0">
                <a:solidFill>
                  <a:schemeClr val="bg2"/>
                </a:solidFill>
              </a:rPr>
              <a:t> </a:t>
            </a:r>
            <a:r>
              <a:rPr dirty="0">
                <a:solidFill>
                  <a:schemeClr val="bg2"/>
                </a:solidFill>
              </a:rPr>
              <a:t>15, 202</a:t>
            </a:r>
            <a:r>
              <a:rPr lang="en-US" dirty="0">
                <a:solidFill>
                  <a:schemeClr val="bg2"/>
                </a:solidFill>
              </a:rPr>
              <a:t>6</a:t>
            </a:r>
            <a:r>
              <a:rPr dirty="0">
                <a:solidFill>
                  <a:schemeClr val="bg2"/>
                </a:solidFill>
              </a:rPr>
              <a:t> for Spring ‘2</a:t>
            </a:r>
            <a:r>
              <a:rPr lang="en-US" dirty="0">
                <a:solidFill>
                  <a:schemeClr val="bg2"/>
                </a:solidFill>
              </a:rPr>
              <a:t>6</a:t>
            </a:r>
            <a:r>
              <a:rPr dirty="0">
                <a:solidFill>
                  <a:schemeClr val="bg2"/>
                </a:solidFill>
              </a:rPr>
              <a:t> ONLY awards</a:t>
            </a:r>
            <a:endParaRPr sz="2200" dirty="0">
              <a:solidFill>
                <a:schemeClr val="bg2"/>
              </a:solidFill>
            </a:endParaRPr>
          </a:p>
          <a:p>
            <a:pPr marL="0" lvl="1" indent="457200">
              <a:buSzTx/>
              <a:buNone/>
              <a:defRPr sz="2000">
                <a:solidFill>
                  <a:srgbClr val="660066"/>
                </a:solidFill>
              </a:defRPr>
            </a:pPr>
            <a:r>
              <a:rPr lang="en-US" dirty="0">
                <a:solidFill>
                  <a:schemeClr val="bg2"/>
                </a:solidFill>
              </a:rPr>
              <a:t> April </a:t>
            </a:r>
            <a:r>
              <a:rPr dirty="0">
                <a:solidFill>
                  <a:schemeClr val="bg2"/>
                </a:solidFill>
              </a:rPr>
              <a:t>15, 202</a:t>
            </a:r>
            <a:r>
              <a:rPr lang="en-US" dirty="0">
                <a:solidFill>
                  <a:schemeClr val="bg2"/>
                </a:solidFill>
              </a:rPr>
              <a:t>6</a:t>
            </a:r>
            <a:r>
              <a:rPr dirty="0">
                <a:solidFill>
                  <a:schemeClr val="bg2"/>
                </a:solidFill>
              </a:rPr>
              <a:t> to renew your financial aid for Academic Year </a:t>
            </a:r>
            <a:r>
              <a:rPr lang="en-US" dirty="0">
                <a:solidFill>
                  <a:schemeClr val="bg2"/>
                </a:solidFill>
              </a:rPr>
              <a:t>	</a:t>
            </a:r>
            <a:r>
              <a:rPr dirty="0">
                <a:solidFill>
                  <a:schemeClr val="bg2"/>
                </a:solidFill>
              </a:rPr>
              <a:t>202</a:t>
            </a:r>
            <a:r>
              <a:rPr lang="en-US" dirty="0">
                <a:solidFill>
                  <a:schemeClr val="bg2"/>
                </a:solidFill>
              </a:rPr>
              <a:t>6</a:t>
            </a:r>
            <a:r>
              <a:rPr dirty="0">
                <a:solidFill>
                  <a:schemeClr val="bg2"/>
                </a:solidFill>
              </a:rPr>
              <a:t>-2</a:t>
            </a:r>
            <a:r>
              <a:rPr lang="en-US" dirty="0">
                <a:solidFill>
                  <a:schemeClr val="bg2"/>
                </a:solidFill>
              </a:rPr>
              <a:t>7</a:t>
            </a:r>
          </a:p>
          <a:p>
            <a:pPr marL="0" indent="16329">
              <a:buSzTx/>
              <a:buNone/>
              <a:defRPr sz="2000">
                <a:solidFill>
                  <a:srgbClr val="660066"/>
                </a:solidFill>
              </a:defRPr>
            </a:pPr>
            <a:r>
              <a:rPr lang="en-US" sz="1700" i="1" dirty="0">
                <a:solidFill>
                  <a:schemeClr val="bg2"/>
                </a:solidFill>
              </a:rPr>
              <a:t>Note: After 1</a:t>
            </a:r>
            <a:r>
              <a:rPr lang="en-US" sz="1700" i="1" baseline="30000" dirty="0">
                <a:solidFill>
                  <a:schemeClr val="bg2"/>
                </a:solidFill>
              </a:rPr>
              <a:t>st</a:t>
            </a:r>
            <a:r>
              <a:rPr lang="en-US" sz="1700" i="1" dirty="0">
                <a:solidFill>
                  <a:schemeClr val="bg2"/>
                </a:solidFill>
              </a:rPr>
              <a:t> year, students must renew ANNUALLY by April 15</a:t>
            </a:r>
            <a:r>
              <a:rPr lang="en-US" sz="1700" i="1" baseline="30000" dirty="0">
                <a:solidFill>
                  <a:schemeClr val="bg2"/>
                </a:solidFill>
              </a:rPr>
              <a:t>th</a:t>
            </a:r>
            <a:r>
              <a:rPr lang="en-US" sz="1700" i="1" dirty="0">
                <a:solidFill>
                  <a:schemeClr val="bg2"/>
                </a:solidFill>
              </a:rPr>
              <a:t> e.g., April 15, 2026 for sophomore year, if the student received a State TAG award in the current year)</a:t>
            </a:r>
            <a:r>
              <a:rPr sz="1700" i="1" dirty="0">
                <a:solidFill>
                  <a:schemeClr val="bg2"/>
                </a:solidFill>
              </a:rPr>
              <a:t> </a:t>
            </a:r>
            <a:endParaRPr lang="en-US" sz="1700" i="1" dirty="0">
              <a:solidFill>
                <a:schemeClr val="bg2"/>
              </a:solidFill>
            </a:endParaRPr>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Tree>
    <p:extLst>
      <p:ext uri="{BB962C8B-B14F-4D97-AF65-F5344CB8AC3E}">
        <p14:creationId xmlns:p14="http://schemas.microsoft.com/office/powerpoint/2010/main" val="175444377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8" name="Title 1"/>
          <p:cNvSpPr txBox="1">
            <a:spLocks noGrp="1"/>
          </p:cNvSpPr>
          <p:nvPr>
            <p:ph type="title"/>
          </p:nvPr>
        </p:nvSpPr>
        <p:spPr>
          <a:prstGeom prst="rect">
            <a:avLst/>
          </a:prstGeom>
        </p:spPr>
        <p:txBody>
          <a:bodyPr/>
          <a:lstStyle/>
          <a:p>
            <a:r>
              <a:rPr dirty="0"/>
              <a:t>Goals of Financial Aid Office</a:t>
            </a:r>
          </a:p>
        </p:txBody>
      </p:sp>
      <p:sp>
        <p:nvSpPr>
          <p:cNvPr id="13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80000"/>
              </a:lnSpc>
              <a:spcBef>
                <a:spcPts val="1700"/>
              </a:spcBef>
              <a:buNone/>
              <a:defRPr sz="2900"/>
            </a:pPr>
            <a:r>
              <a:rPr lang="en-US" dirty="0"/>
              <a:t>Primary goal is to assist students in paying for college and is achieved by:</a:t>
            </a:r>
          </a:p>
          <a:p>
            <a:pPr marL="793750" lvl="1" indent="-336550">
              <a:lnSpc>
                <a:spcPct val="80000"/>
              </a:lnSpc>
              <a:spcBef>
                <a:spcPts val="1500"/>
              </a:spcBef>
              <a:defRPr sz="2500"/>
            </a:pPr>
            <a:r>
              <a:rPr lang="en-US" dirty="0"/>
              <a:t>Evaluating family’s ability to pay for educational costs</a:t>
            </a:r>
          </a:p>
          <a:p>
            <a:pPr marL="793750" lvl="1" indent="-336550">
              <a:lnSpc>
                <a:spcPct val="80000"/>
              </a:lnSpc>
              <a:spcBef>
                <a:spcPts val="1500"/>
              </a:spcBef>
              <a:defRPr sz="2500"/>
            </a:pPr>
            <a:r>
              <a:rPr lang="en-US" dirty="0"/>
              <a:t>Distributing limited resources in an equitable manner</a:t>
            </a:r>
          </a:p>
          <a:p>
            <a:pPr marL="793750" lvl="1" indent="-336550">
              <a:lnSpc>
                <a:spcPct val="80000"/>
              </a:lnSpc>
              <a:spcBef>
                <a:spcPts val="1500"/>
              </a:spcBef>
              <a:defRPr sz="2500"/>
            </a:pPr>
            <a:r>
              <a:rPr lang="en-US" dirty="0">
                <a:solidFill>
                  <a:schemeClr val="tx1"/>
                </a:solidFill>
              </a:rPr>
              <a:t>Providing a balance of grants/scholarships and other funds from the family’s own resources, such as savings or wages from school-sponsored student employment.</a:t>
            </a:r>
          </a:p>
          <a:p>
            <a:pPr marL="793750" lvl="1" indent="-336550">
              <a:lnSpc>
                <a:spcPct val="80000"/>
              </a:lnSpc>
              <a:spcBef>
                <a:spcPts val="1500"/>
              </a:spcBef>
              <a:defRPr sz="2500"/>
            </a:pPr>
            <a:r>
              <a:rPr lang="en-US" dirty="0">
                <a:solidFill>
                  <a:schemeClr val="tx1"/>
                </a:solidFill>
              </a:rPr>
              <a:t>Implementing federal and state regulations for their college/university</a:t>
            </a:r>
          </a:p>
        </p:txBody>
      </p:sp>
    </p:spTree>
    <p:extLst>
      <p:ext uri="{BB962C8B-B14F-4D97-AF65-F5344CB8AC3E}">
        <p14:creationId xmlns:p14="http://schemas.microsoft.com/office/powerpoint/2010/main" val="2538518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normAutofit/>
          </a:bodyPr>
          <a:lstStyle/>
          <a:p>
            <a:r>
              <a:rPr lang="en-US" dirty="0"/>
              <a:t>The College Financing Plan</a:t>
            </a:r>
            <a:br>
              <a:rPr lang="en-US" dirty="0"/>
            </a:br>
            <a:r>
              <a:rPr lang="en-US" dirty="0"/>
              <a:t>New Jersey Shopping Sheet</a:t>
            </a:r>
            <a:endParaRPr dirty="0"/>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
        <p:nvSpPr>
          <p:cNvPr id="8" name="Google Shape;401;p31"/>
          <p:cNvSpPr txBox="1">
            <a:spLocks/>
          </p:cNvSpPr>
          <p:nvPr/>
        </p:nvSpPr>
        <p:spPr>
          <a:xfrm>
            <a:off x="3539444" y="1275987"/>
            <a:ext cx="4268126" cy="3949643"/>
          </a:xfrm>
          <a:prstGeom prst="rect">
            <a:avLst/>
          </a:prstGeom>
        </p:spPr>
        <p:txBody>
          <a:bodyPr spcFirstLastPara="1" vert="horz" wrap="square" lIns="0" tIns="0" rIns="0" bIns="0"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latin typeface="Corbel" panose="020B0503020204020204" pitchFamily="34" charset="0"/>
              </a:rPr>
              <a:t>Help families with net cost transparency</a:t>
            </a:r>
          </a:p>
          <a:p>
            <a:pPr>
              <a:defRPr/>
            </a:pPr>
            <a:r>
              <a:rPr lang="en-US" sz="2000" dirty="0">
                <a:latin typeface="Corbel" panose="020B0503020204020204" pitchFamily="34" charset="0"/>
              </a:rPr>
              <a:t>Separates the Cost of Attendance listing the direct and indirect costs</a:t>
            </a:r>
          </a:p>
          <a:p>
            <a:pPr>
              <a:defRPr/>
            </a:pPr>
            <a:r>
              <a:rPr lang="en-US" sz="2000" dirty="0">
                <a:latin typeface="Corbel" panose="020B0503020204020204" pitchFamily="34" charset="0"/>
              </a:rPr>
              <a:t>Grants and Scholarships (no repayment required, “free money”)</a:t>
            </a:r>
          </a:p>
          <a:p>
            <a:pPr>
              <a:defRPr/>
            </a:pPr>
            <a:r>
              <a:rPr lang="en-US" sz="2000" dirty="0">
                <a:latin typeface="Corbel" panose="020B0503020204020204" pitchFamily="34" charset="0"/>
              </a:rPr>
              <a:t>Student Net Costs in center box</a:t>
            </a:r>
          </a:p>
          <a:p>
            <a:pPr>
              <a:defRPr/>
            </a:pPr>
            <a:r>
              <a:rPr lang="en-US" sz="2000" dirty="0">
                <a:latin typeface="Corbel" panose="020B0503020204020204" pitchFamily="34" charset="0"/>
              </a:rPr>
              <a:t>College coordinated work-study employment</a:t>
            </a:r>
          </a:p>
          <a:p>
            <a:pPr>
              <a:defRPr/>
            </a:pPr>
            <a:r>
              <a:rPr lang="en-US" sz="2000" dirty="0">
                <a:latin typeface="Corbel" panose="020B0503020204020204" pitchFamily="34" charset="0"/>
              </a:rPr>
              <a:t>Federal Student Loans</a:t>
            </a:r>
          </a:p>
          <a:p>
            <a:pPr>
              <a:defRPr/>
            </a:pPr>
            <a:r>
              <a:rPr lang="en-US" sz="2000" dirty="0">
                <a:latin typeface="Corbel" panose="020B0503020204020204" pitchFamily="34" charset="0"/>
              </a:rPr>
              <a:t>If necessary, alternate loans</a:t>
            </a:r>
          </a:p>
        </p:txBody>
      </p:sp>
      <p:sp>
        <p:nvSpPr>
          <p:cNvPr id="10" name="TextBox 9"/>
          <p:cNvSpPr txBox="1"/>
          <p:nvPr/>
        </p:nvSpPr>
        <p:spPr>
          <a:xfrm>
            <a:off x="3431200" y="5655189"/>
            <a:ext cx="4484614" cy="369332"/>
          </a:xfrm>
          <a:prstGeom prst="rect">
            <a:avLst/>
          </a:prstGeom>
          <a:noFill/>
        </p:spPr>
        <p:txBody>
          <a:bodyPr wrap="square" rtlCol="0">
            <a:spAutoFit/>
          </a:bodyPr>
          <a:lstStyle/>
          <a:p>
            <a:r>
              <a:rPr lang="en-US" dirty="0"/>
              <a:t>Aid Offer must replicate the Shopping Sheet</a:t>
            </a:r>
          </a:p>
        </p:txBody>
      </p:sp>
      <p:pic>
        <p:nvPicPr>
          <p:cNvPr id="3" name="Picture 2"/>
          <p:cNvPicPr>
            <a:picLocks noChangeAspect="1"/>
          </p:cNvPicPr>
          <p:nvPr/>
        </p:nvPicPr>
        <p:blipFill>
          <a:blip r:embed="rId3"/>
          <a:stretch>
            <a:fillRect/>
          </a:stretch>
        </p:blipFill>
        <p:spPr>
          <a:xfrm>
            <a:off x="7807570" y="310774"/>
            <a:ext cx="4164400" cy="5810464"/>
          </a:xfrm>
          <a:prstGeom prst="rect">
            <a:avLst/>
          </a:prstGeom>
          <a:ln>
            <a:solidFill>
              <a:schemeClr val="tx1"/>
            </a:solidFill>
          </a:ln>
        </p:spPr>
      </p:pic>
    </p:spTree>
    <p:extLst>
      <p:ext uri="{BB962C8B-B14F-4D97-AF65-F5344CB8AC3E}">
        <p14:creationId xmlns:p14="http://schemas.microsoft.com/office/powerpoint/2010/main" val="806625817"/>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3" name="Title 1"/>
          <p:cNvSpPr txBox="1">
            <a:spLocks noGrp="1"/>
          </p:cNvSpPr>
          <p:nvPr>
            <p:ph type="title"/>
          </p:nvPr>
        </p:nvSpPr>
        <p:spPr>
          <a:prstGeom prst="rect">
            <a:avLst/>
          </a:prstGeom>
        </p:spPr>
        <p:txBody>
          <a:bodyPr/>
          <a:lstStyle/>
          <a:p>
            <a:r>
              <a:t>Other Resources</a:t>
            </a:r>
          </a:p>
        </p:txBody>
      </p:sp>
      <p:sp>
        <p:nvSpPr>
          <p:cNvPr id="434" name="Content Placeholder 2"/>
          <p:cNvSpPr txBox="1">
            <a:spLocks noGrp="1"/>
          </p:cNvSpPr>
          <p:nvPr>
            <p:ph type="body" idx="4294967295"/>
          </p:nvPr>
        </p:nvSpPr>
        <p:spPr>
          <a:xfrm>
            <a:off x="4288513" y="1447477"/>
            <a:ext cx="7339481" cy="4297687"/>
          </a:xfrm>
          <a:prstGeom prst="rect">
            <a:avLst/>
          </a:prstGeom>
        </p:spPr>
        <p:txBody>
          <a:bodyPr/>
          <a:lstStyle/>
          <a:p>
            <a:pPr>
              <a:spcBef>
                <a:spcPts val="600"/>
              </a:spcBef>
              <a:defRPr sz="2800"/>
            </a:pPr>
            <a:r>
              <a:rPr dirty="0"/>
              <a:t>Outside Scholarships</a:t>
            </a:r>
          </a:p>
          <a:p>
            <a:pPr>
              <a:spcBef>
                <a:spcPts val="600"/>
              </a:spcBef>
              <a:defRPr sz="2800"/>
            </a:pPr>
            <a:r>
              <a:rPr dirty="0"/>
              <a:t>Campus</a:t>
            </a:r>
            <a:r>
              <a:rPr lang="en-US" dirty="0"/>
              <a:t>-</a:t>
            </a:r>
            <a:r>
              <a:rPr dirty="0"/>
              <a:t>Administered Payment Plans</a:t>
            </a:r>
          </a:p>
          <a:p>
            <a:pPr>
              <a:spcBef>
                <a:spcPts val="600"/>
              </a:spcBef>
              <a:defRPr sz="2800"/>
            </a:pPr>
            <a:r>
              <a:rPr dirty="0"/>
              <a:t>Campus Employment</a:t>
            </a:r>
            <a:r>
              <a:rPr lang="en-US" dirty="0"/>
              <a:t> (including school-sponsored “work-study” jobs)</a:t>
            </a:r>
            <a:endParaRPr dirty="0"/>
          </a:p>
          <a:p>
            <a:pPr>
              <a:spcBef>
                <a:spcPts val="600"/>
              </a:spcBef>
              <a:defRPr sz="2800"/>
            </a:pPr>
            <a:r>
              <a:rPr dirty="0"/>
              <a:t>Specialized Campus Opportunities</a:t>
            </a:r>
          </a:p>
          <a:p>
            <a:pPr marL="274320" indent="0">
              <a:spcBef>
                <a:spcPts val="600"/>
              </a:spcBef>
              <a:buFontTx/>
              <a:buChar char="✓"/>
              <a:defRPr sz="2800"/>
            </a:pPr>
            <a:r>
              <a:rPr dirty="0"/>
              <a:t> </a:t>
            </a:r>
            <a:r>
              <a:rPr sz="2400" dirty="0"/>
              <a:t>Residential Advisors</a:t>
            </a:r>
          </a:p>
          <a:p>
            <a:pPr marL="274320" indent="0">
              <a:spcBef>
                <a:spcPts val="500"/>
              </a:spcBef>
              <a:buFontTx/>
              <a:buChar char="✓"/>
              <a:defRPr sz="2400"/>
            </a:pPr>
            <a:r>
              <a:rPr dirty="0"/>
              <a:t> Student Ambassadors</a:t>
            </a:r>
          </a:p>
          <a:p>
            <a:pPr marL="274320" indent="0">
              <a:spcBef>
                <a:spcPts val="500"/>
              </a:spcBef>
              <a:buFontTx/>
              <a:buChar char="✓"/>
              <a:defRPr sz="2400"/>
            </a:pPr>
            <a:r>
              <a:rPr dirty="0"/>
              <a:t> Student Tour Guides</a:t>
            </a:r>
          </a:p>
          <a:p>
            <a:pPr marL="274320" indent="0">
              <a:spcBef>
                <a:spcPts val="500"/>
              </a:spcBef>
              <a:buFontTx/>
              <a:buChar char="✓"/>
              <a:defRPr sz="2400"/>
            </a:pPr>
            <a:r>
              <a:rPr dirty="0"/>
              <a:t> Internships/</a:t>
            </a:r>
            <a:r>
              <a:rPr lang="en-US" dirty="0"/>
              <a:t>Co</a:t>
            </a:r>
            <a:r>
              <a:rPr dirty="0"/>
              <a:t>-</a:t>
            </a:r>
            <a:r>
              <a:rPr lang="en-US" dirty="0"/>
              <a:t>ops</a:t>
            </a:r>
            <a:endParaRPr dirty="0"/>
          </a:p>
        </p:txBody>
      </p:sp>
      <p:sp>
        <p:nvSpPr>
          <p:cNvPr id="43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Tree>
    <p:extLst>
      <p:ext uri="{BB962C8B-B14F-4D97-AF65-F5344CB8AC3E}">
        <p14:creationId xmlns:p14="http://schemas.microsoft.com/office/powerpoint/2010/main" val="423262636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8" name="Title 1"/>
          <p:cNvSpPr txBox="1">
            <a:spLocks noGrp="1"/>
          </p:cNvSpPr>
          <p:nvPr>
            <p:ph type="title"/>
          </p:nvPr>
        </p:nvSpPr>
        <p:spPr>
          <a:prstGeom prst="rect">
            <a:avLst/>
          </a:prstGeom>
        </p:spPr>
        <p:txBody>
          <a:bodyPr/>
          <a:lstStyle/>
          <a:p>
            <a:r>
              <a:t>Private Scholarship Search</a:t>
            </a:r>
          </a:p>
        </p:txBody>
      </p:sp>
      <p:sp>
        <p:nvSpPr>
          <p:cNvPr id="439" name="Content Placeholder 3"/>
          <p:cNvSpPr txBox="1">
            <a:spLocks noGrp="1"/>
          </p:cNvSpPr>
          <p:nvPr>
            <p:ph type="body" idx="4294967295"/>
          </p:nvPr>
        </p:nvSpPr>
        <p:spPr>
          <a:xfrm>
            <a:off x="3971929" y="1123837"/>
            <a:ext cx="7516898" cy="4525963"/>
          </a:xfrm>
          <a:prstGeom prst="rect">
            <a:avLst/>
          </a:prstGeom>
        </p:spPr>
        <p:txBody>
          <a:bodyPr/>
          <a:lstStyle/>
          <a:p>
            <a:pPr>
              <a:spcBef>
                <a:spcPts val="500"/>
              </a:spcBef>
              <a:defRPr sz="2400"/>
            </a:pPr>
            <a:r>
              <a:rPr dirty="0"/>
              <a:t>Institution/college websites</a:t>
            </a:r>
          </a:p>
          <a:p>
            <a:pPr>
              <a:spcBef>
                <a:spcPts val="500"/>
              </a:spcBef>
              <a:defRPr sz="2400"/>
            </a:pPr>
            <a:r>
              <a:rPr dirty="0"/>
              <a:t>Local library resources</a:t>
            </a:r>
          </a:p>
          <a:p>
            <a:pPr>
              <a:spcBef>
                <a:spcPts val="500"/>
              </a:spcBef>
              <a:defRPr sz="2400"/>
            </a:pPr>
            <a:r>
              <a:rPr dirty="0"/>
              <a:t>Local businesses, civic organizations and churches</a:t>
            </a:r>
          </a:p>
          <a:p>
            <a:pPr marL="742950" lvl="1" indent="-285750">
              <a:spcBef>
                <a:spcPts val="400"/>
              </a:spcBef>
              <a:buFontTx/>
              <a:buChar char="✓"/>
              <a:defRPr sz="2000"/>
            </a:pPr>
            <a:r>
              <a:rPr dirty="0"/>
              <a:t>Check with your High School guidance office</a:t>
            </a:r>
            <a:endParaRPr sz="2800" dirty="0"/>
          </a:p>
          <a:p>
            <a:pPr>
              <a:spcBef>
                <a:spcPts val="500"/>
              </a:spcBef>
              <a:defRPr sz="2400"/>
            </a:pPr>
            <a:r>
              <a:rPr dirty="0"/>
              <a:t>Parent’s employer(s)</a:t>
            </a:r>
          </a:p>
          <a:p>
            <a:pPr>
              <a:spcBef>
                <a:spcPts val="500"/>
              </a:spcBef>
              <a:defRPr sz="2400"/>
            </a:pPr>
            <a:r>
              <a:rPr dirty="0"/>
              <a:t>www.hesaa.org</a:t>
            </a:r>
          </a:p>
          <a:p>
            <a:pPr>
              <a:spcBef>
                <a:spcPts val="500"/>
              </a:spcBef>
              <a:defRPr sz="2400"/>
            </a:pPr>
            <a:r>
              <a:rPr dirty="0"/>
              <a:t>www.fastweb.com</a:t>
            </a:r>
          </a:p>
          <a:p>
            <a:pPr>
              <a:spcBef>
                <a:spcPts val="500"/>
              </a:spcBef>
              <a:defRPr sz="2400"/>
            </a:pPr>
            <a:r>
              <a:rPr dirty="0"/>
              <a:t>www.collegeboard.org</a:t>
            </a:r>
          </a:p>
          <a:p>
            <a:pPr>
              <a:spcBef>
                <a:spcPts val="500"/>
              </a:spcBef>
              <a:defRPr sz="2400"/>
            </a:pPr>
            <a:r>
              <a:rPr dirty="0"/>
              <a:t>www.mappingyourfuture.org</a:t>
            </a:r>
          </a:p>
        </p:txBody>
      </p:sp>
      <p:pic>
        <p:nvPicPr>
          <p:cNvPr id="440" name="Picture 4" descr="Picture 4"/>
          <p:cNvPicPr>
            <a:picLocks noChangeAspect="1"/>
          </p:cNvPicPr>
          <p:nvPr/>
        </p:nvPicPr>
        <p:blipFill>
          <a:blip r:embed="rId2"/>
          <a:stretch>
            <a:fillRect/>
          </a:stretch>
        </p:blipFill>
        <p:spPr>
          <a:xfrm>
            <a:off x="8777262" y="3256836"/>
            <a:ext cx="2882900" cy="1770064"/>
          </a:xfrm>
          <a:prstGeom prst="rect">
            <a:avLst/>
          </a:prstGeom>
          <a:ln w="12700">
            <a:miter lim="400000"/>
          </a:ln>
          <a:effectLst>
            <a:outerShdw blurRad="190500" dist="12700" dir="5400000" rotWithShape="0">
              <a:srgbClr val="000000"/>
            </a:outerShdw>
          </a:effectLst>
        </p:spPr>
      </p:pic>
      <p:sp>
        <p:nvSpPr>
          <p:cNvPr id="44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extLst>
      <p:ext uri="{BB962C8B-B14F-4D97-AF65-F5344CB8AC3E}">
        <p14:creationId xmlns:p14="http://schemas.microsoft.com/office/powerpoint/2010/main" val="31029249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45" name="Rectangle 3"/>
          <p:cNvSpPr txBox="1">
            <a:spLocks noGrp="1"/>
          </p:cNvSpPr>
          <p:nvPr>
            <p:ph type="body" sz="half" idx="4294967295"/>
          </p:nvPr>
        </p:nvSpPr>
        <p:spPr>
          <a:xfrm>
            <a:off x="3992486" y="1907177"/>
            <a:ext cx="6370174" cy="3964850"/>
          </a:xfrm>
          <a:prstGeom prst="rect">
            <a:avLst/>
          </a:prstGeom>
        </p:spPr>
        <p:txBody>
          <a:bodyPr>
            <a:normAutofit/>
          </a:bodyPr>
          <a:lstStyle/>
          <a:p>
            <a:pPr marL="305180" indent="-305180" defTabSz="406908">
              <a:spcBef>
                <a:spcPts val="1000"/>
              </a:spcBef>
              <a:defRPr sz="2136"/>
            </a:pPr>
            <a:r>
              <a:rPr dirty="0"/>
              <a:t>HESAA awards a one-time scholarship ranging from </a:t>
            </a:r>
            <a:br>
              <a:rPr dirty="0"/>
            </a:br>
            <a:r>
              <a:rPr dirty="0"/>
              <a:t>$</a:t>
            </a:r>
            <a:r>
              <a:rPr lang="en-US" dirty="0"/>
              <a:t>2</a:t>
            </a:r>
            <a:r>
              <a:rPr dirty="0"/>
              <a:t>,000 - $</a:t>
            </a:r>
            <a:r>
              <a:rPr lang="en-US" dirty="0"/>
              <a:t>6</a:t>
            </a:r>
            <a:r>
              <a:rPr dirty="0"/>
              <a:t>,000 to NJBEST beneficiaries who enroll in a New Jersey institution</a:t>
            </a:r>
            <a:r>
              <a:rPr lang="en-US" dirty="0"/>
              <a:t> after making contributions to an account for at least 4 years</a:t>
            </a:r>
            <a:endParaRPr dirty="0"/>
          </a:p>
          <a:p>
            <a:pPr marL="305180" indent="-305180" defTabSz="406908">
              <a:spcBef>
                <a:spcPts val="1000"/>
              </a:spcBef>
              <a:defRPr sz="2136"/>
            </a:pPr>
            <a:r>
              <a:rPr dirty="0"/>
              <a:t>NJBEST offers a matching grant up to $750 for new accounts</a:t>
            </a:r>
          </a:p>
          <a:p>
            <a:pPr marL="305180" indent="-305180" defTabSz="406908">
              <a:spcBef>
                <a:spcPts val="1000"/>
              </a:spcBef>
              <a:defRPr sz="2136"/>
            </a:pPr>
            <a:r>
              <a:rPr dirty="0"/>
              <a:t>State tax </a:t>
            </a:r>
            <a:r>
              <a:rPr lang="en-US" dirty="0"/>
              <a:t>deduction for </a:t>
            </a:r>
            <a:r>
              <a:rPr dirty="0"/>
              <a:t>up to $10,000</a:t>
            </a:r>
            <a:r>
              <a:rPr lang="en-US" dirty="0"/>
              <a:t> in annual contributions to an account</a:t>
            </a:r>
            <a:br>
              <a:rPr dirty="0"/>
            </a:br>
            <a:br>
              <a:rPr dirty="0"/>
            </a:br>
            <a:r>
              <a:rPr dirty="0"/>
              <a:t>To Learn More: </a:t>
            </a:r>
            <a:r>
              <a:rPr u="sng" dirty="0">
                <a:solidFill>
                  <a:srgbClr val="8BC814"/>
                </a:solidFill>
                <a:uFill>
                  <a:solidFill>
                    <a:srgbClr val="8BC814"/>
                  </a:solidFill>
                </a:uFill>
                <a:hlinkClick r:id="rId3"/>
              </a:rPr>
              <a:t>https://www.hesaa.org/pages/NJBESTHome.aspx</a:t>
            </a:r>
          </a:p>
        </p:txBody>
      </p:sp>
      <p:sp>
        <p:nvSpPr>
          <p:cNvPr id="44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pic>
        <p:nvPicPr>
          <p:cNvPr id="447" name="NJBEST.png" descr="NJBEST.png"/>
          <p:cNvPicPr>
            <a:picLocks noChangeAspect="1"/>
          </p:cNvPicPr>
          <p:nvPr/>
        </p:nvPicPr>
        <p:blipFill>
          <a:blip r:embed="rId4"/>
          <a:stretch>
            <a:fillRect/>
          </a:stretch>
        </p:blipFill>
        <p:spPr>
          <a:xfrm>
            <a:off x="3992486" y="764176"/>
            <a:ext cx="2117872" cy="1143001"/>
          </a:xfrm>
          <a:prstGeom prst="rect">
            <a:avLst/>
          </a:prstGeom>
          <a:ln w="12700">
            <a:miter lim="400000"/>
          </a:ln>
        </p:spPr>
      </p:pic>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NJBEST 529 College Savings Plan</a:t>
            </a:r>
          </a:p>
        </p:txBody>
      </p:sp>
    </p:spTree>
    <p:extLst>
      <p:ext uri="{BB962C8B-B14F-4D97-AF65-F5344CB8AC3E}">
        <p14:creationId xmlns:p14="http://schemas.microsoft.com/office/powerpoint/2010/main" val="192564583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5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pic>
        <p:nvPicPr>
          <p:cNvPr id="454" name="Picture 2" descr="Picture 2"/>
          <p:cNvPicPr>
            <a:picLocks noChangeAspect="1"/>
          </p:cNvPicPr>
          <p:nvPr/>
        </p:nvPicPr>
        <p:blipFill>
          <a:blip r:embed="rId2"/>
          <a:stretch>
            <a:fillRect/>
          </a:stretch>
        </p:blipFill>
        <p:spPr>
          <a:xfrm>
            <a:off x="3612663" y="5180865"/>
            <a:ext cx="8006214" cy="1028158"/>
          </a:xfrm>
          <a:prstGeom prst="rect">
            <a:avLst/>
          </a:prstGeom>
          <a:ln>
            <a:solidFill>
              <a:srgbClr val="000000"/>
            </a:solidFill>
          </a:ln>
        </p:spPr>
      </p:pic>
      <p:sp>
        <p:nvSpPr>
          <p:cNvPr id="455" name="TextBox 4"/>
          <p:cNvSpPr txBox="1"/>
          <p:nvPr/>
        </p:nvSpPr>
        <p:spPr>
          <a:xfrm>
            <a:off x="3889779" y="1501906"/>
            <a:ext cx="1957106"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u="sng"/>
            </a:lvl1pPr>
          </a:lstStyle>
          <a:p>
            <a:r>
              <a:rPr sz="2000" dirty="0"/>
              <a:t>Live Webinars</a:t>
            </a:r>
          </a:p>
        </p:txBody>
      </p:sp>
      <p:sp>
        <p:nvSpPr>
          <p:cNvPr id="456" name="TextBox 5"/>
          <p:cNvSpPr txBox="1"/>
          <p:nvPr/>
        </p:nvSpPr>
        <p:spPr>
          <a:xfrm>
            <a:off x="5522349" y="4765997"/>
            <a:ext cx="345260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800" b="1" u="sng"/>
            </a:lvl1pPr>
          </a:lstStyle>
          <a:p>
            <a:r>
              <a:rPr dirty="0"/>
              <a:t>Pre-recorded Webinars</a:t>
            </a:r>
          </a:p>
        </p:txBody>
      </p:sp>
      <p:sp>
        <p:nvSpPr>
          <p:cNvPr id="458" name="TextBox 7"/>
          <p:cNvSpPr txBox="1"/>
          <p:nvPr/>
        </p:nvSpPr>
        <p:spPr>
          <a:xfrm>
            <a:off x="3694070" y="2323519"/>
            <a:ext cx="7843399"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pPr>
            <a:r>
              <a:rPr sz="2000" dirty="0"/>
              <a:t>The 202</a:t>
            </a:r>
            <a:r>
              <a:rPr lang="en-US" sz="2000" dirty="0"/>
              <a:t>5</a:t>
            </a:r>
            <a:r>
              <a:rPr sz="2000" dirty="0"/>
              <a:t>-202</a:t>
            </a:r>
            <a:r>
              <a:rPr lang="en-US" sz="2000" dirty="0"/>
              <a:t>6</a:t>
            </a:r>
            <a:r>
              <a:rPr sz="2000" dirty="0"/>
              <a:t> </a:t>
            </a:r>
            <a:r>
              <a:rPr sz="2000" u="sng" dirty="0">
                <a:solidFill>
                  <a:srgbClr val="8BC814"/>
                </a:solidFill>
                <a:uFill>
                  <a:solidFill>
                    <a:srgbClr val="8BC814"/>
                  </a:solidFill>
                </a:uFill>
                <a:hlinkClick r:id="rId3"/>
              </a:rPr>
              <a:t>Free Application for Federal Student Aid (FAFSA</a:t>
            </a:r>
            <a:r>
              <a:rPr sz="2000" u="sng" baseline="30500" dirty="0">
                <a:solidFill>
                  <a:srgbClr val="8BC814"/>
                </a:solidFill>
                <a:uFill>
                  <a:solidFill>
                    <a:srgbClr val="8BC814"/>
                  </a:solidFill>
                </a:uFill>
                <a:hlinkClick r:id="rId3"/>
              </a:rPr>
              <a:t>®</a:t>
            </a:r>
            <a:r>
              <a:rPr sz="2000" u="sng" dirty="0">
                <a:solidFill>
                  <a:srgbClr val="8BC814"/>
                </a:solidFill>
                <a:uFill>
                  <a:solidFill>
                    <a:srgbClr val="8BC814"/>
                  </a:solidFill>
                </a:uFill>
                <a:hlinkClick r:id="rId3"/>
              </a:rPr>
              <a:t>)</a:t>
            </a:r>
            <a:r>
              <a:rPr sz="2000" dirty="0"/>
              <a:t> open</a:t>
            </a:r>
            <a:r>
              <a:rPr lang="en-US" sz="2000" dirty="0"/>
              <a:t>s</a:t>
            </a:r>
            <a:r>
              <a:rPr sz="2000" dirty="0"/>
              <a:t> </a:t>
            </a:r>
            <a:r>
              <a:rPr lang="en-US" sz="2000" dirty="0"/>
              <a:t>by </a:t>
            </a:r>
            <a:r>
              <a:rPr sz="2000" dirty="0"/>
              <a:t>December 202</a:t>
            </a:r>
            <a:r>
              <a:rPr lang="en-US" sz="2000" dirty="0"/>
              <a:t>4</a:t>
            </a:r>
            <a:r>
              <a:rPr sz="2000" dirty="0"/>
              <a:t>.</a:t>
            </a:r>
          </a:p>
          <a:p>
            <a:pPr>
              <a:defRPr sz="1600"/>
            </a:pPr>
            <a:br>
              <a:rPr sz="2000" dirty="0"/>
            </a:br>
            <a:r>
              <a:rPr sz="2000" dirty="0"/>
              <a:t>Most colleges and universities provide FAFSA</a:t>
            </a:r>
            <a:r>
              <a:rPr sz="2000" baseline="30500" dirty="0"/>
              <a:t>®</a:t>
            </a:r>
            <a:r>
              <a:rPr sz="2000" dirty="0"/>
              <a:t> Completion Workshops to assist families with completing the FAFSA</a:t>
            </a:r>
            <a:r>
              <a:rPr sz="2000" baseline="30500" dirty="0"/>
              <a:t>®</a:t>
            </a:r>
            <a:r>
              <a:rPr sz="2000" dirty="0"/>
              <a:t> application. For FAFSA</a:t>
            </a:r>
            <a:r>
              <a:rPr sz="2000" baseline="30500" dirty="0"/>
              <a:t>®</a:t>
            </a:r>
            <a:r>
              <a:rPr sz="2000" dirty="0"/>
              <a:t> Virtual Workshops dates please check your local high school or college. You are also invited to join one of HESAA’s virtual events.</a:t>
            </a:r>
            <a:br>
              <a:rPr sz="2000" dirty="0"/>
            </a:br>
            <a:endParaRPr sz="2000" dirty="0"/>
          </a:p>
        </p:txBody>
      </p:sp>
      <p:pic>
        <p:nvPicPr>
          <p:cNvPr id="2" name="Picture 1"/>
          <p:cNvPicPr>
            <a:picLocks noChangeAspect="1"/>
          </p:cNvPicPr>
          <p:nvPr/>
        </p:nvPicPr>
        <p:blipFill>
          <a:blip r:embed="rId4"/>
          <a:stretch>
            <a:fillRect/>
          </a:stretch>
        </p:blipFill>
        <p:spPr>
          <a:xfrm>
            <a:off x="5522349" y="918220"/>
            <a:ext cx="6096528" cy="1140051"/>
          </a:xfrm>
          <a:prstGeom prst="rect">
            <a:avLst/>
          </a:prstGeom>
        </p:spPr>
      </p:pic>
      <p:sp>
        <p:nvSpPr>
          <p:cNvPr id="3" name="Title 2"/>
          <p:cNvSpPr>
            <a:spLocks noGrp="1"/>
          </p:cNvSpPr>
          <p:nvPr>
            <p:ph type="title"/>
          </p:nvPr>
        </p:nvSpPr>
        <p:spPr>
          <a:xfrm>
            <a:off x="283770" y="1123837"/>
            <a:ext cx="2947482" cy="4601184"/>
          </a:xfrm>
        </p:spPr>
        <p:txBody>
          <a:bodyPr/>
          <a:lstStyle/>
          <a:p>
            <a:r>
              <a:rPr lang="en-US" dirty="0"/>
              <a:t>Apply for State Aid Workshops </a:t>
            </a:r>
            <a:br>
              <a:rPr lang="en-US" dirty="0"/>
            </a:br>
            <a:r>
              <a:rPr lang="en-US" dirty="0"/>
              <a:t>&amp; Webinars</a:t>
            </a:r>
            <a:br>
              <a:rPr lang="en-US" dirty="0"/>
            </a:br>
            <a:endParaRPr lang="en-US" dirty="0"/>
          </a:p>
        </p:txBody>
      </p:sp>
    </p:spTree>
    <p:extLst>
      <p:ext uri="{BB962C8B-B14F-4D97-AF65-F5344CB8AC3E}">
        <p14:creationId xmlns:p14="http://schemas.microsoft.com/office/powerpoint/2010/main" val="194646083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oter Placeholder 2"/>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1" name="Slide Number Placeholder 1"/>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
        <p:nvSpPr>
          <p:cNvPr id="462" name="Title 3"/>
          <p:cNvSpPr txBox="1">
            <a:spLocks noGrp="1"/>
          </p:cNvSpPr>
          <p:nvPr>
            <p:ph type="title"/>
          </p:nvPr>
        </p:nvSpPr>
        <p:spPr>
          <a:prstGeom prst="rect">
            <a:avLst/>
          </a:prstGeom>
        </p:spPr>
        <p:txBody>
          <a:bodyPr/>
          <a:lstStyle/>
          <a:p>
            <a:r>
              <a:t>Publications</a:t>
            </a:r>
          </a:p>
        </p:txBody>
      </p:sp>
      <p:pic>
        <p:nvPicPr>
          <p:cNvPr id="463" name="Picture 5" descr="Picture 5"/>
          <p:cNvPicPr>
            <a:picLocks noChangeAspect="1"/>
          </p:cNvPicPr>
          <p:nvPr/>
        </p:nvPicPr>
        <p:blipFill>
          <a:blip r:embed="rId2"/>
          <a:stretch>
            <a:fillRect/>
          </a:stretch>
        </p:blipFill>
        <p:spPr>
          <a:xfrm>
            <a:off x="3749041" y="1233883"/>
            <a:ext cx="8357967" cy="396261"/>
          </a:xfrm>
          <a:prstGeom prst="rect">
            <a:avLst/>
          </a:prstGeom>
          <a:ln w="12700">
            <a:miter lim="400000"/>
          </a:ln>
        </p:spPr>
      </p:pic>
      <p:pic>
        <p:nvPicPr>
          <p:cNvPr id="464" name="Picture 7" descr="Picture 7"/>
          <p:cNvPicPr>
            <a:picLocks noChangeAspect="1"/>
          </p:cNvPicPr>
          <p:nvPr/>
        </p:nvPicPr>
        <p:blipFill>
          <a:blip r:embed="rId3"/>
          <a:stretch>
            <a:fillRect/>
          </a:stretch>
        </p:blipFill>
        <p:spPr>
          <a:xfrm>
            <a:off x="3721487" y="2121302"/>
            <a:ext cx="4341059" cy="2771155"/>
          </a:xfrm>
          <a:prstGeom prst="rect">
            <a:avLst/>
          </a:prstGeom>
          <a:ln>
            <a:solidFill>
              <a:srgbClr val="000000"/>
            </a:solidFill>
          </a:ln>
          <a:effectLst>
            <a:outerShdw blurRad="190500" dist="12700" dir="5400000" rotWithShape="0">
              <a:srgbClr val="000000"/>
            </a:outerShdw>
          </a:effectLst>
        </p:spPr>
      </p:pic>
      <p:pic>
        <p:nvPicPr>
          <p:cNvPr id="465" name="Picture 8" descr="Picture 8"/>
          <p:cNvPicPr>
            <a:picLocks noChangeAspect="1"/>
          </p:cNvPicPr>
          <p:nvPr/>
        </p:nvPicPr>
        <p:blipFill>
          <a:blip r:embed="rId4"/>
          <a:stretch>
            <a:fillRect/>
          </a:stretch>
        </p:blipFill>
        <p:spPr>
          <a:xfrm>
            <a:off x="8236523" y="2121302"/>
            <a:ext cx="3762048" cy="2764115"/>
          </a:xfrm>
          <a:prstGeom prst="rect">
            <a:avLst/>
          </a:prstGeom>
          <a:ln>
            <a:solidFill>
              <a:srgbClr val="000000"/>
            </a:solidFill>
          </a:ln>
          <a:effectLst>
            <a:outerShdw blurRad="190500" dist="12700" dir="5400000" rotWithShape="0">
              <a:srgbClr val="000000"/>
            </a:outerShdw>
          </a:effectLst>
        </p:spPr>
      </p:pic>
      <p:sp>
        <p:nvSpPr>
          <p:cNvPr id="466" name="Rectangle 9"/>
          <p:cNvSpPr/>
          <p:nvPr/>
        </p:nvSpPr>
        <p:spPr>
          <a:xfrm>
            <a:off x="6176263" y="1123837"/>
            <a:ext cx="3794760" cy="585217"/>
          </a:xfrm>
          <a:prstGeom prst="rect">
            <a:avLst/>
          </a:prstGeom>
          <a:ln w="28575">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62023756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9" name="Rectangle 2"/>
          <p:cNvSpPr txBox="1">
            <a:spLocks noGrp="1"/>
          </p:cNvSpPr>
          <p:nvPr>
            <p:ph type="title"/>
          </p:nvPr>
        </p:nvSpPr>
        <p:spPr>
          <a:prstGeom prst="rect">
            <a:avLst/>
          </a:prstGeom>
        </p:spPr>
        <p:txBody>
          <a:bodyPr/>
          <a:lstStyle/>
          <a:p>
            <a:r>
              <a:t>HESAA Services</a:t>
            </a:r>
          </a:p>
        </p:txBody>
      </p:sp>
      <p:sp>
        <p:nvSpPr>
          <p:cNvPr id="470" name="Rectangle 3"/>
          <p:cNvSpPr txBox="1">
            <a:spLocks noGrp="1"/>
          </p:cNvSpPr>
          <p:nvPr>
            <p:ph type="body" idx="4294967295"/>
          </p:nvPr>
        </p:nvSpPr>
        <p:spPr>
          <a:xfrm>
            <a:off x="4348571" y="1123837"/>
            <a:ext cx="7696200" cy="4335505"/>
          </a:xfrm>
          <a:prstGeom prst="rect">
            <a:avLst/>
          </a:prstGeom>
        </p:spPr>
        <p:txBody>
          <a:bodyPr>
            <a:noAutofit/>
          </a:bodyPr>
          <a:lstStyle/>
          <a:p>
            <a:pPr>
              <a:lnSpc>
                <a:spcPct val="80000"/>
              </a:lnSpc>
              <a:spcBef>
                <a:spcPts val="1300"/>
              </a:spcBef>
              <a:defRPr sz="2200"/>
            </a:pPr>
            <a:r>
              <a:rPr sz="2400" dirty="0"/>
              <a:t>Customer Care Center 	</a:t>
            </a:r>
          </a:p>
          <a:p>
            <a:pPr marL="0" lvl="1" indent="457200">
              <a:lnSpc>
                <a:spcPct val="80000"/>
              </a:lnSpc>
              <a:spcBef>
                <a:spcPts val="1300"/>
              </a:spcBef>
              <a:buSzTx/>
              <a:buNone/>
              <a:defRPr sz="2200"/>
            </a:pPr>
            <a:r>
              <a:rPr sz="2400" u="sng" dirty="0">
                <a:solidFill>
                  <a:srgbClr val="8BC814"/>
                </a:solidFill>
                <a:uFill>
                  <a:solidFill>
                    <a:srgbClr val="8BC814"/>
                  </a:solidFill>
                </a:uFill>
                <a:hlinkClick r:id="rId2"/>
              </a:rPr>
              <a:t>CustomerCare@hesaa.org</a:t>
            </a:r>
          </a:p>
          <a:p>
            <a:pPr marL="285750" lvl="1" indent="171450">
              <a:lnSpc>
                <a:spcPct val="80000"/>
              </a:lnSpc>
              <a:spcBef>
                <a:spcPts val="1100"/>
              </a:spcBef>
              <a:buSzTx/>
              <a:buNone/>
              <a:defRPr sz="1900"/>
            </a:pPr>
            <a:r>
              <a:rPr sz="2400" dirty="0"/>
              <a:t>609-584-4480</a:t>
            </a:r>
          </a:p>
          <a:p>
            <a:pPr marL="285750" lvl="1" indent="171450">
              <a:lnSpc>
                <a:spcPct val="80000"/>
              </a:lnSpc>
              <a:spcBef>
                <a:spcPts val="1100"/>
              </a:spcBef>
              <a:buSzTx/>
              <a:buNone/>
              <a:defRPr sz="1900"/>
            </a:pPr>
            <a:r>
              <a:rPr sz="2400" dirty="0"/>
              <a:t>Monday – Thursday</a:t>
            </a:r>
            <a:r>
              <a:rPr lang="en-US" sz="2400" dirty="0"/>
              <a:t>:</a:t>
            </a:r>
            <a:r>
              <a:rPr sz="2400" dirty="0"/>
              <a:t> 8:30 – 8 and Friday</a:t>
            </a:r>
            <a:r>
              <a:rPr lang="en-US" sz="2400" dirty="0"/>
              <a:t>:</a:t>
            </a:r>
            <a:r>
              <a:rPr sz="2400" dirty="0"/>
              <a:t> 8:30 – 5:00</a:t>
            </a:r>
          </a:p>
          <a:p>
            <a:pPr>
              <a:lnSpc>
                <a:spcPct val="80000"/>
              </a:lnSpc>
              <a:spcBef>
                <a:spcPts val="1300"/>
              </a:spcBef>
              <a:defRPr sz="2200"/>
            </a:pPr>
            <a:r>
              <a:rPr sz="2400" dirty="0"/>
              <a:t>Online Resources</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3"/>
              </a:rPr>
              <a:t>www.hesaa.org</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4"/>
              </a:rPr>
              <a:t>www.njgrants.org</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5"/>
              </a:rPr>
              <a:t>www.njclass.org</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6"/>
              </a:rPr>
              <a:t>https://njfams.hesaa.org</a:t>
            </a:r>
          </a:p>
          <a:p>
            <a:pPr marL="0" lvl="1" indent="457200">
              <a:lnSpc>
                <a:spcPct val="80000"/>
              </a:lnSpc>
              <a:spcBef>
                <a:spcPts val="1100"/>
              </a:spcBef>
              <a:buSzTx/>
              <a:buNone/>
              <a:defRPr sz="1900"/>
            </a:pPr>
            <a:r>
              <a:rPr sz="2400" u="sng" dirty="0">
                <a:solidFill>
                  <a:srgbClr val="8BC814"/>
                </a:solidFill>
                <a:uFill>
                  <a:solidFill>
                    <a:srgbClr val="8BC814"/>
                  </a:solidFill>
                </a:uFill>
                <a:hlinkClick r:id="rId7"/>
              </a:rPr>
              <a:t>www.hesaa.org/pages/financialaidhub</a:t>
            </a:r>
          </a:p>
        </p:txBody>
      </p:sp>
      <p:sp>
        <p:nvSpPr>
          <p:cNvPr id="47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Tree>
    <p:extLst>
      <p:ext uri="{BB962C8B-B14F-4D97-AF65-F5344CB8AC3E}">
        <p14:creationId xmlns:p14="http://schemas.microsoft.com/office/powerpoint/2010/main" val="19315170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474" name="Picture 2" descr="Picture 2"/>
          <p:cNvPicPr>
            <a:picLocks noChangeAspect="1"/>
          </p:cNvPicPr>
          <p:nvPr/>
        </p:nvPicPr>
        <p:blipFill>
          <a:blip r:embed="rId2"/>
          <a:stretch>
            <a:fillRect/>
          </a:stretch>
        </p:blipFill>
        <p:spPr>
          <a:xfrm>
            <a:off x="6042932" y="2335759"/>
            <a:ext cx="3276600" cy="1301751"/>
          </a:xfrm>
          <a:prstGeom prst="rect">
            <a:avLst/>
          </a:prstGeom>
          <a:ln w="12700">
            <a:miter lim="400000"/>
          </a:ln>
        </p:spPr>
      </p:pic>
      <p:sp>
        <p:nvSpPr>
          <p:cNvPr id="475" name="TextBox 7"/>
          <p:cNvSpPr txBox="1"/>
          <p:nvPr/>
        </p:nvSpPr>
        <p:spPr>
          <a:xfrm>
            <a:off x="3993151" y="932180"/>
            <a:ext cx="7376162"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b="1">
                <a:solidFill>
                  <a:schemeClr val="accent3"/>
                </a:solidFill>
              </a:defRPr>
            </a:pPr>
            <a:r>
              <a:rPr sz="6000" dirty="0">
                <a:solidFill>
                  <a:schemeClr val="accent1">
                    <a:lumMod val="75000"/>
                  </a:schemeClr>
                </a:solidFill>
              </a:rPr>
              <a:t>QUESTIONS?</a:t>
            </a:r>
          </a:p>
          <a:p>
            <a:pPr algn="ctr">
              <a:defRPr sz="6000" b="1">
                <a:solidFill>
                  <a:schemeClr val="accent3"/>
                </a:solidFill>
              </a:defRPr>
            </a:pPr>
            <a:endParaRPr sz="6000" dirty="0"/>
          </a:p>
          <a:p>
            <a:pPr algn="ctr">
              <a:defRPr sz="6000" b="1">
                <a:solidFill>
                  <a:schemeClr val="accent3"/>
                </a:solidFill>
              </a:defRPr>
            </a:pPr>
            <a:endParaRPr sz="6000" dirty="0"/>
          </a:p>
          <a:p>
            <a:pPr algn="ctr">
              <a:defRPr sz="6000" b="1">
                <a:solidFill>
                  <a:schemeClr val="accent3"/>
                </a:solidFill>
              </a:defRPr>
            </a:pPr>
            <a:endParaRPr sz="6000" dirty="0"/>
          </a:p>
          <a:p>
            <a:pPr algn="ctr">
              <a:defRPr sz="6000" b="1">
                <a:solidFill>
                  <a:schemeClr val="accent3"/>
                </a:solidFill>
              </a:defRPr>
            </a:pPr>
            <a:r>
              <a:rPr sz="6000" dirty="0">
                <a:solidFill>
                  <a:schemeClr val="accent1">
                    <a:lumMod val="75000"/>
                  </a:schemeClr>
                </a:solidFill>
              </a:rPr>
              <a:t>Thank you</a:t>
            </a:r>
          </a:p>
        </p:txBody>
      </p:sp>
    </p:spTree>
    <p:extLst>
      <p:ext uri="{BB962C8B-B14F-4D97-AF65-F5344CB8AC3E}">
        <p14:creationId xmlns:p14="http://schemas.microsoft.com/office/powerpoint/2010/main" val="9513277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4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47" name="Rectangle 2"/>
          <p:cNvSpPr/>
          <p:nvPr/>
        </p:nvSpPr>
        <p:spPr>
          <a:xfrm>
            <a:off x="3559084" y="1397680"/>
            <a:ext cx="2427527" cy="3785652"/>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50000"/>
              </a:lnSpc>
              <a:defRPr sz="1600" b="1"/>
            </a:pPr>
            <a:r>
              <a:rPr sz="1600" dirty="0"/>
              <a:t>Sources of Aid</a:t>
            </a:r>
          </a:p>
          <a:p>
            <a:pPr marL="285750" indent="-285750">
              <a:lnSpc>
                <a:spcPct val="150000"/>
              </a:lnSpc>
              <a:buSzPct val="100000"/>
              <a:buChar char="➢"/>
              <a:defRPr sz="1600"/>
            </a:pPr>
            <a:r>
              <a:rPr sz="1600" dirty="0"/>
              <a:t>The College/University</a:t>
            </a:r>
            <a:r>
              <a:rPr lang="en-US" sz="1600" dirty="0"/>
              <a:t> (school-funded aid)</a:t>
            </a:r>
            <a:endParaRPr sz="1600" dirty="0"/>
          </a:p>
          <a:p>
            <a:pPr marL="285750" indent="-285750">
              <a:lnSpc>
                <a:spcPct val="150000"/>
              </a:lnSpc>
              <a:buSzPct val="100000"/>
              <a:buChar char="➢"/>
              <a:defRPr sz="1600"/>
            </a:pPr>
            <a:r>
              <a:rPr sz="1600" dirty="0"/>
              <a:t>Federal </a:t>
            </a:r>
          </a:p>
          <a:p>
            <a:pPr marL="285750" indent="-285750">
              <a:lnSpc>
                <a:spcPct val="150000"/>
              </a:lnSpc>
              <a:buSzPct val="100000"/>
              <a:buChar char="➢"/>
              <a:defRPr sz="1600"/>
            </a:pPr>
            <a:r>
              <a:rPr sz="1600" dirty="0"/>
              <a:t>State of New Jersey</a:t>
            </a:r>
          </a:p>
          <a:p>
            <a:pPr marL="285750" indent="-285750">
              <a:lnSpc>
                <a:spcPct val="150000"/>
              </a:lnSpc>
              <a:buSzPct val="100000"/>
              <a:buChar char="➢"/>
              <a:defRPr sz="1600"/>
            </a:pPr>
            <a:r>
              <a:rPr lang="en-US" sz="1600" dirty="0">
                <a:solidFill>
                  <a:schemeClr val="tx1"/>
                </a:solidFill>
              </a:rPr>
              <a:t>Private Scholarships</a:t>
            </a:r>
            <a:endParaRPr sz="1600" dirty="0">
              <a:solidFill>
                <a:schemeClr val="tx1"/>
              </a:solidFill>
            </a:endParaRPr>
          </a:p>
          <a:p>
            <a:pPr lvl="3" indent="0">
              <a:lnSpc>
                <a:spcPct val="150000"/>
              </a:lnSpc>
              <a:defRPr sz="1600">
                <a:solidFill>
                  <a:srgbClr val="404040"/>
                </a:solidFill>
              </a:defRPr>
            </a:pPr>
            <a:r>
              <a:rPr sz="1600" dirty="0"/>
              <a:t>Civic organizations (ex. local Rotary Club), parent’s employer, high school awards</a:t>
            </a:r>
          </a:p>
        </p:txBody>
      </p:sp>
      <p:sp>
        <p:nvSpPr>
          <p:cNvPr id="148" name="Rectangle 4"/>
          <p:cNvSpPr/>
          <p:nvPr/>
        </p:nvSpPr>
        <p:spPr>
          <a:xfrm>
            <a:off x="6031537" y="1397680"/>
            <a:ext cx="2586886" cy="3785652"/>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defRPr sz="1600" b="1"/>
            </a:pPr>
            <a:r>
              <a:rPr sz="1600" dirty="0"/>
              <a:t>Types of Financial Aid</a:t>
            </a:r>
          </a:p>
          <a:p>
            <a:pPr indent="152396">
              <a:defRPr sz="1600" b="1"/>
            </a:pPr>
            <a:endParaRPr sz="1600" dirty="0"/>
          </a:p>
          <a:p>
            <a:pPr>
              <a:lnSpc>
                <a:spcPct val="130000"/>
              </a:lnSpc>
              <a:buSzPct val="100000"/>
              <a:buChar char="➢"/>
              <a:defRPr sz="1600"/>
            </a:pPr>
            <a:r>
              <a:rPr sz="1600" dirty="0"/>
              <a:t>Grants</a:t>
            </a:r>
          </a:p>
          <a:p>
            <a:pPr>
              <a:lnSpc>
                <a:spcPct val="130000"/>
              </a:lnSpc>
              <a:buSzPct val="100000"/>
              <a:buChar char="➢"/>
              <a:defRPr sz="1600"/>
            </a:pPr>
            <a:r>
              <a:rPr sz="1600" dirty="0"/>
              <a:t>Scholarships</a:t>
            </a:r>
          </a:p>
          <a:p>
            <a:pPr>
              <a:lnSpc>
                <a:spcPct val="130000"/>
              </a:lnSpc>
              <a:buSzPct val="100000"/>
              <a:defRPr sz="1600"/>
            </a:pPr>
            <a:r>
              <a:rPr lang="en-US" sz="1600" dirty="0"/>
              <a:t>_______________________</a:t>
            </a:r>
          </a:p>
          <a:p>
            <a:pPr algn="ctr">
              <a:lnSpc>
                <a:spcPct val="130000"/>
              </a:lnSpc>
              <a:buSzPct val="100000"/>
              <a:defRPr sz="1600"/>
            </a:pPr>
            <a:r>
              <a:rPr lang="en-US" sz="1600" b="1" dirty="0"/>
              <a:t>Paying for College with Student/Family Resource</a:t>
            </a:r>
          </a:p>
          <a:p>
            <a:pPr algn="ctr">
              <a:lnSpc>
                <a:spcPct val="130000"/>
              </a:lnSpc>
              <a:buSzPct val="100000"/>
              <a:defRPr sz="1600"/>
            </a:pPr>
            <a:endParaRPr lang="en-US" sz="1600" b="1" dirty="0"/>
          </a:p>
          <a:p>
            <a:pPr>
              <a:lnSpc>
                <a:spcPct val="130000"/>
              </a:lnSpc>
              <a:buSzPct val="100000"/>
              <a:buChar char="➢"/>
              <a:defRPr sz="1600"/>
            </a:pPr>
            <a:r>
              <a:rPr lang="en-US" sz="1600" dirty="0"/>
              <a:t>Loans</a:t>
            </a:r>
          </a:p>
          <a:p>
            <a:pPr>
              <a:lnSpc>
                <a:spcPct val="130000"/>
              </a:lnSpc>
              <a:buSzPct val="100000"/>
              <a:buChar char="➢"/>
              <a:defRPr sz="1600"/>
            </a:pPr>
            <a:r>
              <a:rPr lang="en-US" sz="1600" dirty="0"/>
              <a:t>School-sponsored student employment</a:t>
            </a:r>
          </a:p>
          <a:p>
            <a:pPr>
              <a:lnSpc>
                <a:spcPct val="130000"/>
              </a:lnSpc>
              <a:buSzPct val="100000"/>
              <a:buChar char="➢"/>
              <a:defRPr sz="1600"/>
            </a:pPr>
            <a:r>
              <a:rPr lang="en-US" sz="1600" dirty="0"/>
              <a:t>Savings</a:t>
            </a:r>
            <a:endParaRPr sz="1600" dirty="0"/>
          </a:p>
        </p:txBody>
      </p:sp>
      <p:sp>
        <p:nvSpPr>
          <p:cNvPr id="149" name="Rectangle 5"/>
          <p:cNvSpPr/>
          <p:nvPr/>
        </p:nvSpPr>
        <p:spPr>
          <a:xfrm>
            <a:off x="8679389" y="1397683"/>
            <a:ext cx="3240051" cy="4327338"/>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lgn="ctr">
              <a:defRPr sz="1600" b="1"/>
            </a:pPr>
            <a:r>
              <a:rPr sz="1600" dirty="0"/>
              <a:t>Factors that may influence institutional aid, particularly merit-based aid</a:t>
            </a:r>
            <a:br>
              <a:rPr sz="1600" dirty="0"/>
            </a:br>
            <a:endParaRPr sz="1600" dirty="0"/>
          </a:p>
          <a:p>
            <a:pPr marL="285750" indent="-285750">
              <a:lnSpc>
                <a:spcPct val="110000"/>
              </a:lnSpc>
              <a:buSzPct val="100000"/>
              <a:buChar char="➢"/>
              <a:defRPr sz="1600"/>
            </a:pPr>
            <a:r>
              <a:rPr sz="1600" dirty="0"/>
              <a:t>Academics</a:t>
            </a:r>
          </a:p>
          <a:p>
            <a:pPr marL="285750" indent="-285750">
              <a:lnSpc>
                <a:spcPct val="110000"/>
              </a:lnSpc>
              <a:buSzPct val="100000"/>
              <a:buChar char="➢"/>
              <a:defRPr sz="1600"/>
            </a:pPr>
            <a:r>
              <a:rPr sz="1600" dirty="0"/>
              <a:t>Athletic Ability</a:t>
            </a:r>
          </a:p>
          <a:p>
            <a:pPr marL="285750" indent="-285750">
              <a:lnSpc>
                <a:spcPct val="110000"/>
              </a:lnSpc>
              <a:buSzPct val="100000"/>
              <a:buChar char="➢"/>
              <a:defRPr sz="1600"/>
            </a:pPr>
            <a:r>
              <a:rPr sz="1600" dirty="0"/>
              <a:t>SAT or ACT</a:t>
            </a:r>
          </a:p>
          <a:p>
            <a:pPr marL="285750" indent="-285750">
              <a:lnSpc>
                <a:spcPct val="110000"/>
              </a:lnSpc>
              <a:buSzPct val="100000"/>
              <a:buChar char="➢"/>
              <a:defRPr sz="1600"/>
            </a:pPr>
            <a:r>
              <a:rPr sz="1600" dirty="0"/>
              <a:t>Geographic Diversity</a:t>
            </a:r>
          </a:p>
          <a:p>
            <a:pPr marL="285750" indent="-285750">
              <a:lnSpc>
                <a:spcPct val="110000"/>
              </a:lnSpc>
              <a:buSzPct val="100000"/>
              <a:buChar char="➢"/>
              <a:defRPr sz="1600"/>
            </a:pPr>
            <a:r>
              <a:rPr sz="1600" dirty="0"/>
              <a:t>AP Courses</a:t>
            </a:r>
          </a:p>
          <a:p>
            <a:pPr marL="285750" indent="-285750">
              <a:lnSpc>
                <a:spcPct val="110000"/>
              </a:lnSpc>
              <a:buSzPct val="100000"/>
              <a:buChar char="➢"/>
              <a:defRPr sz="1600"/>
            </a:pPr>
            <a:r>
              <a:rPr sz="1600" dirty="0"/>
              <a:t>Legacy (child of alumni)</a:t>
            </a:r>
          </a:p>
          <a:p>
            <a:pPr marL="285750" indent="-285750">
              <a:lnSpc>
                <a:spcPct val="110000"/>
              </a:lnSpc>
              <a:buSzPct val="100000"/>
              <a:buChar char="➢"/>
              <a:defRPr sz="1600"/>
            </a:pPr>
            <a:r>
              <a:rPr sz="1600" dirty="0"/>
              <a:t>Activities </a:t>
            </a:r>
          </a:p>
          <a:p>
            <a:pPr marL="285750" indent="-285750">
              <a:lnSpc>
                <a:spcPct val="110000"/>
              </a:lnSpc>
              <a:buSzPct val="100000"/>
              <a:buChar char="➢"/>
              <a:defRPr sz="1600"/>
            </a:pPr>
            <a:r>
              <a:rPr sz="1600" dirty="0"/>
              <a:t>Talent</a:t>
            </a:r>
            <a:r>
              <a:rPr lang="en-US" sz="1600" dirty="0"/>
              <a:t> (extracurricular or academic)</a:t>
            </a:r>
            <a:endParaRPr sz="1600" dirty="0"/>
          </a:p>
          <a:p>
            <a:pPr marL="285750" indent="-285750">
              <a:lnSpc>
                <a:spcPct val="110000"/>
              </a:lnSpc>
              <a:buSzPct val="100000"/>
              <a:buChar char="➢"/>
              <a:defRPr sz="1600"/>
            </a:pPr>
            <a:r>
              <a:rPr sz="1600" dirty="0"/>
              <a:t>Gender/Ethnicity</a:t>
            </a:r>
          </a:p>
          <a:p>
            <a:pPr marL="285750" indent="-285750">
              <a:lnSpc>
                <a:spcPct val="110000"/>
              </a:lnSpc>
              <a:buSzPct val="100000"/>
              <a:buChar char="➢"/>
              <a:defRPr sz="1600"/>
            </a:pPr>
            <a:r>
              <a:rPr sz="1600" dirty="0"/>
              <a:t>H.S. Attended</a:t>
            </a:r>
          </a:p>
          <a:p>
            <a:pPr marL="285750" indent="-285750">
              <a:lnSpc>
                <a:spcPct val="110000"/>
              </a:lnSpc>
              <a:buSzPct val="100000"/>
              <a:buChar char="➢"/>
              <a:defRPr sz="1600"/>
            </a:pPr>
            <a:r>
              <a:rPr sz="1600" dirty="0"/>
              <a:t>Class Rank</a:t>
            </a:r>
            <a:r>
              <a:rPr sz="1400" dirty="0"/>
              <a:t>		</a:t>
            </a:r>
          </a:p>
        </p:txBody>
      </p:sp>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Sources &amp; Types of Aid</a:t>
            </a:r>
          </a:p>
        </p:txBody>
      </p:sp>
    </p:spTree>
    <p:extLst>
      <p:ext uri="{BB962C8B-B14F-4D97-AF65-F5344CB8AC3E}">
        <p14:creationId xmlns:p14="http://schemas.microsoft.com/office/powerpoint/2010/main" val="286500667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3" name="Title 1"/>
          <p:cNvSpPr txBox="1">
            <a:spLocks noGrp="1"/>
          </p:cNvSpPr>
          <p:nvPr>
            <p:ph type="title"/>
          </p:nvPr>
        </p:nvSpPr>
        <p:spPr>
          <a:prstGeom prst="rect">
            <a:avLst/>
          </a:prstGeom>
        </p:spPr>
        <p:txBody>
          <a:bodyPr/>
          <a:lstStyle>
            <a:lvl1pPr defTabSz="914400"/>
          </a:lstStyle>
          <a:p>
            <a:r>
              <a:rPr dirty="0"/>
              <a:t>Net Price Calculator</a:t>
            </a:r>
          </a:p>
        </p:txBody>
      </p:sp>
      <p:sp>
        <p:nvSpPr>
          <p:cNvPr id="15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r>
              <a:rPr lang="en-US" sz="2400" dirty="0"/>
              <a:t>All institutions must have a net price calculator posted on their websites.</a:t>
            </a:r>
          </a:p>
          <a:p>
            <a:r>
              <a:rPr lang="en-US" sz="2400" dirty="0"/>
              <a:t>Students will be able to estimate the individual net price per institution.</a:t>
            </a:r>
          </a:p>
          <a:p>
            <a:r>
              <a:rPr lang="en-US" sz="2400" dirty="0"/>
              <a:t>Based on full-time, first degree/certificate-seeking undergraduate students.</a:t>
            </a:r>
          </a:p>
        </p:txBody>
      </p:sp>
    </p:spTree>
    <p:extLst>
      <p:ext uri="{BB962C8B-B14F-4D97-AF65-F5344CB8AC3E}">
        <p14:creationId xmlns:p14="http://schemas.microsoft.com/office/powerpoint/2010/main" val="38949919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t>Types of Aid - Federal</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spcBef>
                <a:spcPts val="600"/>
              </a:spcBef>
              <a:buSzTx/>
              <a:buNone/>
              <a:defRPr sz="2900" b="1"/>
            </a:pPr>
            <a:r>
              <a:rPr lang="en-US" dirty="0"/>
              <a:t>Grants</a:t>
            </a:r>
          </a:p>
          <a:p>
            <a:pPr marL="0" indent="0">
              <a:spcBef>
                <a:spcPts val="800"/>
              </a:spcBef>
              <a:buNone/>
              <a:defRPr sz="2900" b="1"/>
            </a:pPr>
            <a:r>
              <a:rPr lang="en-US" dirty="0"/>
              <a:t>Federal Student Aid for Award Year 2024-25</a:t>
            </a:r>
          </a:p>
          <a:p>
            <a:pPr marL="742950" lvl="1" indent="-285750">
              <a:spcBef>
                <a:spcPts val="800"/>
              </a:spcBef>
              <a:defRPr sz="2900"/>
            </a:pPr>
            <a:r>
              <a:rPr lang="en-US" dirty="0"/>
              <a:t>Pell         </a:t>
            </a:r>
            <a:r>
              <a:rPr lang="en-US" sz="1500" dirty="0"/>
              <a:t> </a:t>
            </a:r>
            <a:r>
              <a:rPr lang="en-US" dirty="0"/>
              <a:t>$7,395 (max award)</a:t>
            </a:r>
            <a:endParaRPr lang="en-US" sz="2500" dirty="0"/>
          </a:p>
          <a:p>
            <a:pPr marL="742950" lvl="1" indent="-285750">
              <a:spcBef>
                <a:spcPts val="800"/>
              </a:spcBef>
              <a:defRPr sz="2900"/>
            </a:pPr>
            <a:r>
              <a:rPr lang="en-US" dirty="0"/>
              <a:t>SEOG     $4,000 (max award)</a:t>
            </a:r>
            <a:endParaRPr lang="en-US" sz="2500" dirty="0"/>
          </a:p>
          <a:p>
            <a:pPr marL="742950" lvl="1" indent="-285750">
              <a:spcBef>
                <a:spcPts val="800"/>
              </a:spcBef>
              <a:defRPr sz="2900"/>
            </a:pPr>
            <a:r>
              <a:rPr lang="en-US" dirty="0"/>
              <a:t>TEACH   $3,772 (max award)</a:t>
            </a:r>
            <a:endParaRPr lang="en-US" sz="2500" dirty="0"/>
          </a:p>
          <a:p>
            <a:pPr marL="0" lvl="1" indent="457200">
              <a:buSzTx/>
              <a:buNone/>
              <a:defRPr sz="2500" b="1">
                <a:solidFill>
                  <a:srgbClr val="2A6CAA"/>
                </a:solidFill>
              </a:defRPr>
            </a:pPr>
            <a:endParaRPr lang="en-US" sz="2500" dirty="0"/>
          </a:p>
          <a:p>
            <a:pPr marL="0" indent="0">
              <a:spcBef>
                <a:spcPts val="300"/>
              </a:spcBef>
              <a:buSzTx/>
              <a:buNone/>
              <a:defRPr sz="1200"/>
            </a:pPr>
            <a:r>
              <a:rPr lang="en-US" dirty="0"/>
              <a:t>. * 2025-26 award amounts subject to change</a:t>
            </a:r>
          </a:p>
          <a:p>
            <a:pPr marL="0" indent="0">
              <a:spcBef>
                <a:spcPts val="300"/>
              </a:spcBef>
              <a:buSzTx/>
              <a:buNone/>
              <a:defRPr sz="1200"/>
            </a:pPr>
            <a:endParaRPr lang="en-US" dirty="0"/>
          </a:p>
        </p:txBody>
      </p:sp>
    </p:spTree>
    <p:extLst>
      <p:ext uri="{BB962C8B-B14F-4D97-AF65-F5344CB8AC3E}">
        <p14:creationId xmlns:p14="http://schemas.microsoft.com/office/powerpoint/2010/main" val="3462731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ooter Placeholder 2"/>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67" name="Slide Number Placeholder 1"/>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graphicFrame>
        <p:nvGraphicFramePr>
          <p:cNvPr id="4" name="Table 3"/>
          <p:cNvGraphicFramePr>
            <a:graphicFrameLocks noGrp="1"/>
          </p:cNvGraphicFramePr>
          <p:nvPr>
            <p:extLst>
              <p:ext uri="{D42A27DB-BD31-4B8C-83A1-F6EECF244321}">
                <p14:modId xmlns:p14="http://schemas.microsoft.com/office/powerpoint/2010/main" val="2032920066"/>
              </p:ext>
            </p:extLst>
          </p:nvPr>
        </p:nvGraphicFramePr>
        <p:xfrm>
          <a:off x="3871545" y="560920"/>
          <a:ext cx="7602415" cy="5690086"/>
        </p:xfrm>
        <a:graphic>
          <a:graphicData uri="http://schemas.openxmlformats.org/drawingml/2006/table">
            <a:tbl>
              <a:tblPr firstRow="1" bandRow="1">
                <a:tableStyleId>{4C3C2611-4C71-4FC5-86AE-919BDF0F9419}</a:tableStyleId>
              </a:tblPr>
              <a:tblGrid>
                <a:gridCol w="3861858">
                  <a:extLst>
                    <a:ext uri="{9D8B030D-6E8A-4147-A177-3AD203B41FA5}">
                      <a16:colId xmlns:a16="http://schemas.microsoft.com/office/drawing/2014/main" val="2788091223"/>
                    </a:ext>
                  </a:extLst>
                </a:gridCol>
                <a:gridCol w="3740557">
                  <a:extLst>
                    <a:ext uri="{9D8B030D-6E8A-4147-A177-3AD203B41FA5}">
                      <a16:colId xmlns:a16="http://schemas.microsoft.com/office/drawing/2014/main" val="3221685"/>
                    </a:ext>
                  </a:extLst>
                </a:gridCol>
              </a:tblGrid>
              <a:tr h="846208">
                <a:tc gridSpan="2">
                  <a:txBody>
                    <a:bodyPr/>
                    <a:lstStyle/>
                    <a:p>
                      <a:pPr marL="274320" indent="-274320" algn="ctr">
                        <a:spcBef>
                          <a:spcPts val="500"/>
                        </a:spcBef>
                        <a:defRPr sz="1800" b="0">
                          <a:solidFill>
                            <a:srgbClr val="000000"/>
                          </a:solidFill>
                        </a:defRPr>
                      </a:pPr>
                      <a:r>
                        <a:rPr b="1" dirty="0">
                          <a:solidFill>
                            <a:srgbClr val="FFFFFF"/>
                          </a:solidFill>
                        </a:rPr>
                        <a:t>New Jersey State Grants 202</a:t>
                      </a:r>
                      <a:r>
                        <a:rPr lang="en-US" b="1" dirty="0">
                          <a:solidFill>
                            <a:srgbClr val="FFFFFF"/>
                          </a:solidFill>
                        </a:rPr>
                        <a:t>4</a:t>
                      </a:r>
                      <a:r>
                        <a:rPr b="1" dirty="0">
                          <a:solidFill>
                            <a:srgbClr val="FFFFFF"/>
                          </a:solidFill>
                        </a:rPr>
                        <a:t>-2</a:t>
                      </a:r>
                      <a:r>
                        <a:rPr lang="en-US" b="1" dirty="0">
                          <a:solidFill>
                            <a:srgbClr val="FFFFFF"/>
                          </a:solidFill>
                        </a:rPr>
                        <a:t>5</a:t>
                      </a:r>
                      <a:r>
                        <a:rPr b="1" dirty="0">
                          <a:solidFill>
                            <a:srgbClr val="FFFFFF"/>
                          </a:solidFill>
                        </a:rPr>
                        <a:t>  Academic Year </a:t>
                      </a:r>
                      <a:endParaRPr lang="en-US" b="1" dirty="0">
                        <a:solidFill>
                          <a:srgbClr val="FFFFFF"/>
                        </a:solidFill>
                      </a:endParaRPr>
                    </a:p>
                    <a:p>
                      <a:pPr marL="274320" indent="-274320" algn="ctr">
                        <a:spcBef>
                          <a:spcPts val="500"/>
                        </a:spcBef>
                        <a:defRPr sz="1800" b="0">
                          <a:solidFill>
                            <a:srgbClr val="000000"/>
                          </a:solidFill>
                        </a:defRPr>
                      </a:pPr>
                      <a:r>
                        <a:rPr lang="en-US" sz="1050" b="1" dirty="0">
                          <a:solidFill>
                            <a:srgbClr val="FFFFFF"/>
                          </a:solidFill>
                        </a:rPr>
                        <a:t>(2025-2026 award amounts to be</a:t>
                      </a:r>
                      <a:r>
                        <a:rPr lang="en-US" sz="1050" b="1" baseline="0" dirty="0">
                          <a:solidFill>
                            <a:srgbClr val="FFFFFF"/>
                          </a:solidFill>
                        </a:rPr>
                        <a:t> determined July  2025)</a:t>
                      </a:r>
                      <a:endParaRPr sz="1050" b="1" dirty="0">
                        <a:solidFill>
                          <a:srgbClr val="FFFFFF"/>
                        </a:solidFill>
                      </a:endParaRPr>
                    </a:p>
                  </a:txBody>
                  <a:tcPr marL="45724" marR="45724" marT="45724" marB="45724" anchor="ctr" horzOverflow="overflow">
                    <a:lnL w="12700">
                      <a:solidFill>
                        <a:schemeClr val="accent1"/>
                      </a:solidFill>
                    </a:lnL>
                    <a:lnR w="12700">
                      <a:solidFill>
                        <a:schemeClr val="accent1"/>
                      </a:solidFill>
                    </a:lnR>
                    <a:lnT w="12700">
                      <a:solidFill>
                        <a:schemeClr val="accent1"/>
                      </a:solidFill>
                    </a:lnT>
                    <a:lnB w="12700">
                      <a:solidFill>
                        <a:schemeClr val="accent1"/>
                      </a:solidFill>
                    </a:lnB>
                  </a:tcPr>
                </a:tc>
                <a:tc hMerge="1">
                  <a:txBody>
                    <a:bodyPr/>
                    <a:lstStyle/>
                    <a:p>
                      <a:endParaRPr lang="en-US"/>
                    </a:p>
                  </a:txBody>
                  <a:tcPr/>
                </a:tc>
                <a:extLst>
                  <a:ext uri="{0D108BD9-81ED-4DB2-BD59-A6C34878D82A}">
                    <a16:rowId xmlns:a16="http://schemas.microsoft.com/office/drawing/2014/main" val="322889312"/>
                  </a:ext>
                </a:extLst>
              </a:tr>
              <a:tr h="414607">
                <a:tc>
                  <a:txBody>
                    <a:bodyPr/>
                    <a:lstStyle/>
                    <a:p>
                      <a:pPr defTabSz="457200">
                        <a:defRPr sz="1800"/>
                      </a:pPr>
                      <a:r>
                        <a:rPr sz="1200" b="1" dirty="0"/>
                        <a:t>Award Type</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200" b="1" dirty="0"/>
                        <a:t>Award Amounts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696774893"/>
                  </a:ext>
                </a:extLst>
              </a:tr>
              <a:tr h="282077">
                <a:tc>
                  <a:txBody>
                    <a:bodyPr/>
                    <a:lstStyle/>
                    <a:p>
                      <a:pPr defTabSz="457200">
                        <a:defRPr sz="1800"/>
                      </a:pPr>
                      <a:r>
                        <a:rPr sz="800" dirty="0"/>
                        <a:t>Full-Time TAG </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dirty="0"/>
                        <a:t>$1,280 - $14,404</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588852730"/>
                  </a:ext>
                </a:extLst>
              </a:tr>
              <a:tr h="282077">
                <a:tc>
                  <a:txBody>
                    <a:bodyPr/>
                    <a:lstStyle/>
                    <a:p>
                      <a:pPr defTabSz="457200">
                        <a:defRPr sz="1800"/>
                      </a:pPr>
                      <a:r>
                        <a:rPr sz="800"/>
                        <a:t>Part-Time TAG (community college only)</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$320-$1,097</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120421600"/>
                  </a:ext>
                </a:extLst>
              </a:tr>
              <a:tr h="439255">
                <a:tc>
                  <a:txBody>
                    <a:bodyPr/>
                    <a:lstStyle/>
                    <a:p>
                      <a:pPr defTabSz="457200">
                        <a:defRPr sz="1800"/>
                      </a:pPr>
                      <a:r>
                        <a:rPr sz="800"/>
                        <a:t>EOF (Educational Opportunity Fund)</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a:t>Up to $3,050 includes college success support</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309983363"/>
                  </a:ext>
                </a:extLst>
              </a:tr>
              <a:tr h="443255">
                <a:tc>
                  <a:txBody>
                    <a:bodyPr/>
                    <a:lstStyle/>
                    <a:p>
                      <a:pPr defTabSz="457200">
                        <a:defRPr sz="1800"/>
                      </a:pPr>
                      <a:r>
                        <a:rPr sz="800" dirty="0"/>
                        <a:t>NJ STARS (top 15</a:t>
                      </a:r>
                      <a:r>
                        <a:rPr lang="en-US" sz="800" dirty="0"/>
                        <a:t>.0</a:t>
                      </a:r>
                      <a:r>
                        <a:rPr sz="800" dirty="0"/>
                        <a:t>% of high school class junior or senior year)</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Tuition Only - community college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979084342"/>
                  </a:ext>
                </a:extLst>
              </a:tr>
              <a:tr h="439255">
                <a:tc>
                  <a:txBody>
                    <a:bodyPr/>
                    <a:lstStyle/>
                    <a:p>
                      <a:pPr defTabSz="457200">
                        <a:defRPr sz="1800"/>
                      </a:pPr>
                      <a:r>
                        <a:rPr sz="800"/>
                        <a:t>NJ STARS II</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dirty="0"/>
                        <a:t>Up to $2,500 per year – any NJ 4</a:t>
                      </a:r>
                      <a:r>
                        <a:rPr lang="en-US" sz="800" dirty="0"/>
                        <a:t>-</a:t>
                      </a:r>
                      <a:r>
                        <a:rPr sz="800" dirty="0"/>
                        <a:t>year college</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652860244"/>
                  </a:ext>
                </a:extLst>
              </a:tr>
              <a:tr h="282077">
                <a:tc>
                  <a:txBody>
                    <a:bodyPr/>
                    <a:lstStyle/>
                    <a:p>
                      <a:pPr>
                        <a:defRPr sz="1800"/>
                      </a:pPr>
                      <a:r>
                        <a:rPr sz="800" dirty="0"/>
                        <a:t>Governor’s Urban Scholarship </a:t>
                      </a:r>
                      <a:r>
                        <a:rPr lang="en-US" sz="800" dirty="0"/>
                        <a:t>(for top 5.0% of high school junior year)</a:t>
                      </a:r>
                      <a:endParaRPr sz="800" dirty="0"/>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dirty="0"/>
                        <a:t>Up to $1,000</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242581647"/>
                  </a:ext>
                </a:extLst>
              </a:tr>
              <a:tr h="282077">
                <a:tc>
                  <a:txBody>
                    <a:bodyPr/>
                    <a:lstStyle/>
                    <a:p>
                      <a:pPr defTabSz="457200">
                        <a:defRPr sz="1800"/>
                      </a:pPr>
                      <a:r>
                        <a:rPr sz="800" dirty="0"/>
                        <a:t>NJ-GIVS (women and minorities)</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dirty="0"/>
                        <a:t>Up to $2,000</a:t>
                      </a:r>
                      <a:r>
                        <a:rPr lang="en-US" sz="800" baseline="0" dirty="0"/>
                        <a:t> -</a:t>
                      </a:r>
                      <a:r>
                        <a:rPr sz="800" dirty="0"/>
                        <a:t> building trades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180031111"/>
                  </a:ext>
                </a:extLst>
              </a:tr>
              <a:tr h="604439">
                <a:tc>
                  <a:txBody>
                    <a:bodyPr/>
                    <a:lstStyle/>
                    <a:p>
                      <a:pPr defTabSz="457200">
                        <a:defRPr sz="1800"/>
                      </a:pPr>
                      <a:r>
                        <a:rPr lang="en-US" sz="800" b="1" dirty="0">
                          <a:solidFill>
                            <a:srgbClr val="1C4871"/>
                          </a:solidFill>
                        </a:rPr>
                        <a:t>            </a:t>
                      </a:r>
                      <a:r>
                        <a:rPr sz="800" b="1" dirty="0">
                          <a:solidFill>
                            <a:srgbClr val="1C4871"/>
                          </a:solidFill>
                        </a:rPr>
                        <a:t>Community College Opportunity Grant (CCOG)</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lang="en-US" sz="800" dirty="0"/>
                        <a:t>Up to full tuition and approved fees --AGI</a:t>
                      </a:r>
                      <a:r>
                        <a:rPr lang="en-US" sz="800" baseline="0" dirty="0"/>
                        <a:t> between $0 and $100,000</a:t>
                      </a:r>
                      <a:endParaRPr sz="800" dirty="0"/>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3144219841"/>
                  </a:ext>
                </a:extLst>
              </a:tr>
              <a:tr h="609141">
                <a:tc>
                  <a:txBody>
                    <a:bodyPr/>
                    <a:lstStyle/>
                    <a:p>
                      <a:pPr defTabSz="457200">
                        <a:defRPr sz="1800"/>
                      </a:pPr>
                      <a:r>
                        <a:rPr lang="en-US" sz="800" b="1" dirty="0">
                          <a:solidFill>
                            <a:srgbClr val="1C4871"/>
                          </a:solidFill>
                        </a:rPr>
                        <a:t>            </a:t>
                      </a:r>
                      <a:r>
                        <a:rPr sz="800" b="1" dirty="0">
                          <a:solidFill>
                            <a:srgbClr val="1C4871"/>
                          </a:solidFill>
                        </a:rPr>
                        <a:t>Garden State Guarantee (GSG)</a:t>
                      </a:r>
                    </a:p>
                  </a:txBody>
                  <a:tcPr marL="45724" marR="45724" marT="45724" marB="45724" anchor="ctr" horzOverflow="overflow">
                    <a:lnL w="12700">
                      <a:solidFill>
                        <a:schemeClr val="accent1"/>
                      </a:solidFill>
                    </a:lnL>
                    <a:lnR w="12700">
                      <a:miter lim="400000"/>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sz="1800"/>
                      </a:pPr>
                      <a:r>
                        <a:rPr lang="en-US" sz="800" dirty="0"/>
                        <a:t>Up to full tuition and approved fees --AGI</a:t>
                      </a:r>
                      <a:r>
                        <a:rPr lang="en-US" sz="800" baseline="0" dirty="0"/>
                        <a:t> between $0 and $100,000</a:t>
                      </a:r>
                      <a:endParaRPr lang="en-US" sz="800" dirty="0"/>
                    </a:p>
                    <a:p>
                      <a:pPr>
                        <a:defRPr sz="1800"/>
                      </a:pPr>
                      <a:endParaRPr sz="800" dirty="0"/>
                    </a:p>
                  </a:txBody>
                  <a:tcPr marL="45724" marR="45724" marT="45724" marB="45724" anchor="ctr" horzOverflow="overflow">
                    <a:lnL w="12700">
                      <a:miter lim="400000"/>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319167446"/>
                  </a:ext>
                </a:extLst>
              </a:tr>
              <a:tr h="765618">
                <a:tc>
                  <a:txBody>
                    <a:bodyPr/>
                    <a:lstStyle/>
                    <a:p>
                      <a:pPr defTabSz="457200">
                        <a:defRPr sz="1800"/>
                      </a:pPr>
                      <a:endParaRPr sz="800" b="1" dirty="0">
                        <a:solidFill>
                          <a:srgbClr val="1C4871"/>
                        </a:solidFill>
                      </a:endParaRPr>
                    </a:p>
                  </a:txBody>
                  <a:tcPr marL="45724" marR="45724" marT="45724" marB="45724" anchor="ctr" horzOverflow="overflow">
                    <a:lnL w="12700">
                      <a:solidFill>
                        <a:schemeClr val="accent1"/>
                      </a:solidFill>
                    </a:lnL>
                    <a:lnR w="12700">
                      <a:noFill/>
                      <a:miter lim="400000"/>
                    </a:lnR>
                    <a:lnT w="12700">
                      <a:solidFill>
                        <a:schemeClr val="accent1"/>
                      </a:solidFill>
                    </a:lnT>
                    <a:lnB w="12700">
                      <a:solidFill>
                        <a:schemeClr val="accent1"/>
                      </a:solidFill>
                    </a:lnB>
                    <a:solidFill>
                      <a:srgbClr val="FFFFFF"/>
                    </a:solidFill>
                  </a:tcPr>
                </a:tc>
                <a:tc>
                  <a:txBody>
                    <a:bodyPr/>
                    <a:lstStyle/>
                    <a:p>
                      <a:pPr>
                        <a:defRPr sz="1800"/>
                      </a:pPr>
                      <a:r>
                        <a:rPr lang="en-US" sz="800" dirty="0"/>
                        <a:t>*2025-2026 award amounts</a:t>
                      </a:r>
                      <a:r>
                        <a:rPr lang="en-US" sz="800" baseline="0" dirty="0"/>
                        <a:t> subject to change</a:t>
                      </a:r>
                      <a:endParaRPr sz="800" dirty="0"/>
                    </a:p>
                  </a:txBody>
                  <a:tcPr marL="45724" marR="45724" marT="45724" marB="45724" anchor="ctr" horzOverflow="overflow">
                    <a:lnL w="12700">
                      <a:noFill/>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3092595289"/>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1545" y="4727761"/>
            <a:ext cx="1899139" cy="1107830"/>
          </a:xfrm>
          <a:prstGeom prst="rect">
            <a:avLst/>
          </a:prstGeom>
          <a:effectLst>
            <a:outerShdw blurRad="50800" dist="50800" dir="5400000" algn="ctr" rotWithShape="0">
              <a:srgbClr val="000000"/>
            </a:outerShdw>
          </a:effectLst>
        </p:spPr>
      </p:pic>
      <p:sp>
        <p:nvSpPr>
          <p:cNvPr id="5" name="TextBox 4"/>
          <p:cNvSpPr txBox="1"/>
          <p:nvPr/>
        </p:nvSpPr>
        <p:spPr>
          <a:xfrm>
            <a:off x="105967" y="2805799"/>
            <a:ext cx="318612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latin typeface="Corbel"/>
                <a:ea typeface="Corbel"/>
                <a:cs typeface="Corbel"/>
                <a:sym typeface="Corbel"/>
              </a:rPr>
              <a:t>2024-2025 </a:t>
            </a:r>
          </a:p>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latin typeface="Corbel"/>
                <a:ea typeface="Corbel"/>
                <a:cs typeface="Corbel"/>
                <a:sym typeface="Corbel"/>
              </a:rPr>
              <a:t>Award Amounts</a:t>
            </a:r>
          </a:p>
        </p:txBody>
      </p:sp>
    </p:spTree>
    <p:extLst>
      <p:ext uri="{BB962C8B-B14F-4D97-AF65-F5344CB8AC3E}">
        <p14:creationId xmlns:p14="http://schemas.microsoft.com/office/powerpoint/2010/main" val="13884824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State Grants &amp; Scholarship Requirements</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500"/>
              </a:spcBef>
              <a:buSzTx/>
              <a:buNone/>
              <a:defRPr sz="1800"/>
            </a:pPr>
            <a:r>
              <a:rPr lang="en-US" dirty="0"/>
              <a:t>Students must have a complete Application for TAG (Tuition Aid Grant) and all other state programs. Students must:</a:t>
            </a:r>
          </a:p>
          <a:p>
            <a:pPr marL="0" indent="214312">
              <a:spcBef>
                <a:spcPts val="600"/>
              </a:spcBef>
              <a:buSzTx/>
              <a:buNone/>
              <a:defRPr sz="2000"/>
            </a:pPr>
            <a:endParaRPr lang="en-US" sz="2200" dirty="0"/>
          </a:p>
          <a:p>
            <a:pPr marL="457200" indent="-228600">
              <a:spcBef>
                <a:spcPts val="500"/>
              </a:spcBef>
              <a:defRPr sz="1800"/>
            </a:pPr>
            <a:r>
              <a:rPr lang="en-US" dirty="0"/>
              <a:t>File a FAFSA </a:t>
            </a:r>
            <a:r>
              <a:rPr lang="en-US" b="1" u="sng" dirty="0"/>
              <a:t>or</a:t>
            </a:r>
            <a:r>
              <a:rPr lang="en-US" dirty="0"/>
              <a:t> New Jersey Alternative Financial Aid Application</a:t>
            </a:r>
            <a:endParaRPr lang="en-US" sz="2200" dirty="0"/>
          </a:p>
          <a:p>
            <a:pPr marL="469900" indent="-241300">
              <a:spcBef>
                <a:spcPts val="500"/>
              </a:spcBef>
              <a:defRPr sz="1900"/>
            </a:pPr>
            <a:r>
              <a:rPr lang="en-US" sz="1800" dirty="0"/>
              <a:t>Be a U.S. citizen, eligible non-citizen or qualify as an NJ Dreamer</a:t>
            </a:r>
          </a:p>
          <a:p>
            <a:pPr marL="469900" indent="-241300">
              <a:spcBef>
                <a:spcPts val="500"/>
              </a:spcBef>
              <a:defRPr sz="1900"/>
            </a:pPr>
            <a:r>
              <a:rPr lang="en-US" sz="1800" dirty="0"/>
              <a:t>Be a New Jersey resident and attend a New Jersey institution</a:t>
            </a:r>
          </a:p>
          <a:p>
            <a:pPr marL="469900" indent="-241300">
              <a:spcBef>
                <a:spcPts val="500"/>
              </a:spcBef>
              <a:defRPr sz="1900"/>
            </a:pPr>
            <a:r>
              <a:rPr lang="en-US" sz="1800" dirty="0"/>
              <a:t>Be enrolled full-time* in an approved degree program</a:t>
            </a:r>
          </a:p>
          <a:p>
            <a:pPr marL="469900" indent="-241300">
              <a:spcBef>
                <a:spcPts val="500"/>
              </a:spcBef>
              <a:defRPr sz="1900"/>
            </a:pPr>
            <a:r>
              <a:rPr lang="en-US" sz="1800" dirty="0"/>
              <a:t>Demonstrate financial need</a:t>
            </a:r>
          </a:p>
          <a:p>
            <a:pPr marL="469900" indent="-241300">
              <a:spcBef>
                <a:spcPts val="500"/>
              </a:spcBef>
              <a:defRPr sz="1900"/>
            </a:pPr>
            <a:r>
              <a:rPr lang="en-US" sz="1800" dirty="0"/>
              <a:t>Meet all state deadlines for application and document submission</a:t>
            </a:r>
          </a:p>
          <a:p>
            <a:pPr marL="0" lvl="1" indent="457200">
              <a:buSzTx/>
              <a:buNone/>
              <a:defRPr sz="2100"/>
            </a:pPr>
            <a:endParaRPr lang="en-US" sz="1800" dirty="0"/>
          </a:p>
          <a:p>
            <a:pPr marL="0" indent="0">
              <a:spcBef>
                <a:spcPts val="500"/>
              </a:spcBef>
              <a:buSzTx/>
              <a:buNone/>
              <a:defRPr sz="1900"/>
            </a:pPr>
            <a:r>
              <a:rPr lang="en-US" sz="1800" dirty="0"/>
              <a:t>*Part-Time TAG, CCOG, and EOF awards are available for county college students enrolled in 6-11 credits per semester. </a:t>
            </a:r>
          </a:p>
        </p:txBody>
      </p:sp>
    </p:spTree>
    <p:extLst>
      <p:ext uri="{BB962C8B-B14F-4D97-AF65-F5344CB8AC3E}">
        <p14:creationId xmlns:p14="http://schemas.microsoft.com/office/powerpoint/2010/main" val="2413031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679</TotalTime>
  <Words>6413</Words>
  <Application>Microsoft Office PowerPoint</Application>
  <PresentationFormat>Widescreen</PresentationFormat>
  <Paragraphs>661</Paragraphs>
  <Slides>47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Constantia</vt:lpstr>
      <vt:lpstr>Corbel</vt:lpstr>
      <vt:lpstr>Frame</vt:lpstr>
      <vt:lpstr> Financial Aid for New Jersey High School Students and Families  2025-2026 Academic Year</vt:lpstr>
      <vt:lpstr>The Mission</vt:lpstr>
      <vt:lpstr>Financial Aid Application Graduation Requirement:  FAFSA, or  if applicable NJ Alternative App for NJ DREAMERS or an Approved Waiver</vt:lpstr>
      <vt:lpstr>Goals of Financial Aid Office</vt:lpstr>
      <vt:lpstr>PowerPoint Presentation</vt:lpstr>
      <vt:lpstr>Net Price Calculator</vt:lpstr>
      <vt:lpstr>Types of Aid - Federal</vt:lpstr>
      <vt:lpstr>PowerPoint Presentation</vt:lpstr>
      <vt:lpstr>PowerPoint Presentation</vt:lpstr>
      <vt:lpstr>PowerPoint Presentation</vt:lpstr>
      <vt:lpstr>PowerPoint Presentation</vt:lpstr>
      <vt:lpstr>PowerPoint Presentation</vt:lpstr>
      <vt:lpstr>Types of Aid: State Grants &amp; Scholarships</vt:lpstr>
      <vt:lpstr>PowerPoint Presentation</vt:lpstr>
      <vt:lpstr>PowerPoint Presentation</vt:lpstr>
      <vt:lpstr>PowerPoint Presentation</vt:lpstr>
      <vt:lpstr>PowerPoint Presentation</vt:lpstr>
      <vt:lpstr>Loans &amp; Financing Shortfall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Tax Information (FTI)</vt:lpstr>
      <vt:lpstr>PowerPoint Presentation</vt:lpstr>
      <vt:lpstr>PowerPoint Presentation</vt:lpstr>
      <vt:lpstr>Key Components of the FAFSA  </vt:lpstr>
      <vt:lpstr>PowerPoint Presentation</vt:lpstr>
      <vt:lpstr>Federal &amp; State Verification</vt:lpstr>
      <vt:lpstr>PowerPoint Presentation</vt:lpstr>
      <vt:lpstr>PowerPoint Presentation</vt:lpstr>
      <vt:lpstr>NJFAMS –  Menu</vt:lpstr>
      <vt:lpstr>Cost of Attendance</vt:lpstr>
      <vt:lpstr>PowerPoint Presentation</vt:lpstr>
      <vt:lpstr>PowerPoint Presentation</vt:lpstr>
      <vt:lpstr>PowerPoint Presentation</vt:lpstr>
      <vt:lpstr>Where Do I Go From Here?</vt:lpstr>
      <vt:lpstr>The College Financing Plan New Jersey Shopping Sheet</vt:lpstr>
      <vt:lpstr>Other Resources</vt:lpstr>
      <vt:lpstr>Private Scholarship Search</vt:lpstr>
      <vt:lpstr>PowerPoint Presentation</vt:lpstr>
      <vt:lpstr>Apply for State Aid Workshops  &amp; Webinars </vt:lpstr>
      <vt:lpstr>Publications</vt:lpstr>
      <vt:lpstr>HESAA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HESAA Update Independent Colleges and Universities of New Jersey June 11, 2024</dc:title>
  <dc:creator>Jennifer Azzarano</dc:creator>
  <cp:lastModifiedBy>John Iacovelli</cp:lastModifiedBy>
  <cp:revision>66</cp:revision>
  <dcterms:modified xsi:type="dcterms:W3CDTF">2024-09-10T16:06:41Z</dcterms:modified>
</cp:coreProperties>
</file>